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63" r:id="rId1"/>
  </p:sldMasterIdLst>
  <p:notesMasterIdLst>
    <p:notesMasterId r:id="rId33"/>
  </p:notesMasterIdLst>
  <p:handoutMasterIdLst>
    <p:handoutMasterId r:id="rId34"/>
  </p:handoutMasterIdLst>
  <p:sldIdLst>
    <p:sldId id="256" r:id="rId2"/>
    <p:sldId id="304" r:id="rId3"/>
    <p:sldId id="281" r:id="rId4"/>
    <p:sldId id="282" r:id="rId5"/>
    <p:sldId id="283" r:id="rId6"/>
    <p:sldId id="284" r:id="rId7"/>
    <p:sldId id="285" r:id="rId8"/>
    <p:sldId id="286" r:id="rId9"/>
    <p:sldId id="287" r:id="rId10"/>
    <p:sldId id="293" r:id="rId11"/>
    <p:sldId id="288" r:id="rId12"/>
    <p:sldId id="289" r:id="rId13"/>
    <p:sldId id="290" r:id="rId14"/>
    <p:sldId id="291" r:id="rId15"/>
    <p:sldId id="292" r:id="rId16"/>
    <p:sldId id="259" r:id="rId17"/>
    <p:sldId id="279" r:id="rId18"/>
    <p:sldId id="294" r:id="rId19"/>
    <p:sldId id="295" r:id="rId20"/>
    <p:sldId id="296" r:id="rId21"/>
    <p:sldId id="297" r:id="rId22"/>
    <p:sldId id="298" r:id="rId23"/>
    <p:sldId id="306" r:id="rId24"/>
    <p:sldId id="305" r:id="rId25"/>
    <p:sldId id="307" r:id="rId26"/>
    <p:sldId id="299" r:id="rId27"/>
    <p:sldId id="300" r:id="rId28"/>
    <p:sldId id="301" r:id="rId29"/>
    <p:sldId id="302" r:id="rId30"/>
    <p:sldId id="278" r:id="rId31"/>
    <p:sldId id="303" r:id="rId32"/>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59240" autoAdjust="0"/>
  </p:normalViewPr>
  <p:slideViewPr>
    <p:cSldViewPr>
      <p:cViewPr varScale="1">
        <p:scale>
          <a:sx n="69" d="100"/>
          <a:sy n="69" d="100"/>
        </p:scale>
        <p:origin x="2796" y="60"/>
      </p:cViewPr>
      <p:guideLst>
        <p:guide orient="horz" pos="2160"/>
        <p:guide pos="2880"/>
      </p:guideLst>
    </p:cSldViewPr>
  </p:slideViewPr>
  <p:outlineViewPr>
    <p:cViewPr>
      <p:scale>
        <a:sx n="33" d="100"/>
        <a:sy n="33" d="100"/>
      </p:scale>
      <p:origin x="0" y="390"/>
    </p:cViewPr>
  </p:outlineViewPr>
  <p:notesTextViewPr>
    <p:cViewPr>
      <p:scale>
        <a:sx n="1" d="1"/>
        <a:sy n="1" d="1"/>
      </p:scale>
      <p:origin x="0" y="0"/>
    </p:cViewPr>
  </p:notesTextViewPr>
  <p:sorterViewPr>
    <p:cViewPr>
      <p:scale>
        <a:sx n="100" d="100"/>
        <a:sy n="100" d="100"/>
      </p:scale>
      <p:origin x="0" y="0"/>
    </p:cViewPr>
  </p:sorterViewPr>
  <p:notesViewPr>
    <p:cSldViewPr>
      <p:cViewPr>
        <p:scale>
          <a:sx n="120" d="100"/>
          <a:sy n="120" d="100"/>
        </p:scale>
        <p:origin x="30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27776" y="0"/>
            <a:ext cx="3004820" cy="461010"/>
          </a:xfrm>
          <a:prstGeom prst="rect">
            <a:avLst/>
          </a:prstGeom>
        </p:spPr>
        <p:txBody>
          <a:bodyPr vert="horz" lIns="92296" tIns="46148" rIns="92296" bIns="46148" rtlCol="0"/>
          <a:lstStyle>
            <a:lvl1pPr algn="r">
              <a:defRPr sz="1300"/>
            </a:lvl1pPr>
          </a:lstStyle>
          <a:p>
            <a:fld id="{F4752C84-CF83-4A0E-B330-F3631C6F2B83}" type="datetimeFigureOut">
              <a:rPr lang="en-US" smtClean="0"/>
              <a:t>3/1/2017</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296" tIns="46148" rIns="92296" bIns="46148" rtlCol="0" anchor="b"/>
          <a:lstStyle>
            <a:lvl1pPr algn="l">
              <a:defRPr sz="1300"/>
            </a:lvl1pPr>
          </a:lstStyle>
          <a:p>
            <a:endParaRPr lang="en-US"/>
          </a:p>
        </p:txBody>
      </p:sp>
      <p:sp>
        <p:nvSpPr>
          <p:cNvPr id="5" name="Slide Number Placeholder 4"/>
          <p:cNvSpPr>
            <a:spLocks noGrp="1"/>
          </p:cNvSpPr>
          <p:nvPr>
            <p:ph type="sldNum" sz="quarter" idx="3"/>
          </p:nvPr>
        </p:nvSpPr>
        <p:spPr>
          <a:xfrm>
            <a:off x="3927776" y="8757590"/>
            <a:ext cx="3004820" cy="461010"/>
          </a:xfrm>
          <a:prstGeom prst="rect">
            <a:avLst/>
          </a:prstGeom>
        </p:spPr>
        <p:txBody>
          <a:bodyPr vert="horz" lIns="92296" tIns="46148" rIns="92296" bIns="46148" rtlCol="0" anchor="b"/>
          <a:lstStyle>
            <a:lvl1pPr algn="r">
              <a:defRPr sz="1300"/>
            </a:lvl1pPr>
          </a:lstStyle>
          <a:p>
            <a:fld id="{B36ED4B1-6C03-4D25-B1CF-AB53AC2A0302}" type="slidenum">
              <a:rPr lang="en-US" smtClean="0"/>
              <a:t>‹#›</a:t>
            </a:fld>
            <a:endParaRPr lang="en-US"/>
          </a:p>
        </p:txBody>
      </p:sp>
    </p:spTree>
    <p:extLst>
      <p:ext uri="{BB962C8B-B14F-4D97-AF65-F5344CB8AC3E}">
        <p14:creationId xmlns:p14="http://schemas.microsoft.com/office/powerpoint/2010/main" val="14950506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96" tIns="46148" rIns="92296" bIns="46148" rtlCol="0"/>
          <a:lstStyle>
            <a:lvl1pPr algn="l">
              <a:defRPr sz="1300"/>
            </a:lvl1pPr>
          </a:lstStyle>
          <a:p>
            <a:r>
              <a:rPr lang="en-US" smtClean="0"/>
              <a:t>Session 2 - Foundation + Endorsement Program</a:t>
            </a:r>
            <a:endParaRPr lang="en-US"/>
          </a:p>
        </p:txBody>
      </p:sp>
      <p:sp>
        <p:nvSpPr>
          <p:cNvPr id="3" name="Date Placeholder 2"/>
          <p:cNvSpPr>
            <a:spLocks noGrp="1"/>
          </p:cNvSpPr>
          <p:nvPr>
            <p:ph type="dt" idx="1"/>
          </p:nvPr>
        </p:nvSpPr>
        <p:spPr>
          <a:xfrm>
            <a:off x="3927776" y="0"/>
            <a:ext cx="3004820" cy="461010"/>
          </a:xfrm>
          <a:prstGeom prst="rect">
            <a:avLst/>
          </a:prstGeom>
        </p:spPr>
        <p:txBody>
          <a:bodyPr vert="horz" lIns="92296" tIns="46148" rIns="92296" bIns="46148" rtlCol="0"/>
          <a:lstStyle>
            <a:lvl1pPr algn="r">
              <a:defRPr sz="1300"/>
            </a:lvl1pPr>
          </a:lstStyle>
          <a:p>
            <a:fld id="{B03CD0CD-1D7A-4B5E-90DC-1632EF94EB2B}" type="datetimeFigureOut">
              <a:rPr lang="en-US" smtClean="0"/>
              <a:t>3/1/2017</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296" tIns="46148" rIns="92296" bIns="46148"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296" tIns="46148" rIns="92296" bIns="461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296" tIns="46148" rIns="92296" bIns="46148" rtlCol="0" anchor="b"/>
          <a:lstStyle>
            <a:lvl1pPr algn="l">
              <a:defRPr sz="1300"/>
            </a:lvl1pPr>
          </a:lstStyle>
          <a:p>
            <a:endParaRPr lang="en-US"/>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lIns="92296" tIns="46148" rIns="92296" bIns="46148" rtlCol="0" anchor="b"/>
          <a:lstStyle>
            <a:lvl1pPr algn="r">
              <a:defRPr sz="1300"/>
            </a:lvl1pPr>
          </a:lstStyle>
          <a:p>
            <a:fld id="{8EF302D3-2BF3-4F1C-9BE7-8265385F0932}" type="slidenum">
              <a:rPr lang="en-US" smtClean="0"/>
              <a:t>‹#›</a:t>
            </a:fld>
            <a:endParaRPr lang="en-US"/>
          </a:p>
        </p:txBody>
      </p:sp>
    </p:spTree>
    <p:extLst>
      <p:ext uri="{BB962C8B-B14F-4D97-AF65-F5344CB8AC3E}">
        <p14:creationId xmlns:p14="http://schemas.microsoft.com/office/powerpoint/2010/main" val="102155905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begin our focus on your future planning!  Today you will get the BIG PICTURE of where we are headed.</a:t>
            </a:r>
            <a:r>
              <a:rPr lang="en-US" baseline="0" dirty="0" smtClean="0"/>
              <a:t>  Later, we will take each part of this and examine it in more detail.  In 2013, the Texas Legislature implemented a new plan for graduation for Texas public high schools.  The name of that plan is the Foundation High School Program + Endorsement.</a:t>
            </a:r>
            <a:endParaRPr lang="en-US" dirty="0"/>
          </a:p>
        </p:txBody>
      </p:sp>
      <p:sp>
        <p:nvSpPr>
          <p:cNvPr id="4" name="Slide Number Placeholder 3"/>
          <p:cNvSpPr>
            <a:spLocks noGrp="1"/>
          </p:cNvSpPr>
          <p:nvPr>
            <p:ph type="sldNum" sz="quarter" idx="10"/>
          </p:nvPr>
        </p:nvSpPr>
        <p:spPr/>
        <p:txBody>
          <a:bodyPr/>
          <a:lstStyle/>
          <a:p>
            <a:fld id="{8EF302D3-2BF3-4F1C-9BE7-8265385F0932}" type="slidenum">
              <a:rPr lang="en-US" smtClean="0"/>
              <a:t>1</a:t>
            </a:fld>
            <a:endParaRPr lang="en-US"/>
          </a:p>
        </p:txBody>
      </p:sp>
      <p:sp>
        <p:nvSpPr>
          <p:cNvPr id="5" name="Header Placeholder 4"/>
          <p:cNvSpPr>
            <a:spLocks noGrp="1"/>
          </p:cNvSpPr>
          <p:nvPr>
            <p:ph type="hdr" sz="quarter" idx="11"/>
          </p:nvPr>
        </p:nvSpPr>
        <p:spPr/>
        <p:txBody>
          <a:bodyPr/>
          <a:lstStyle/>
          <a:p>
            <a:r>
              <a:rPr lang="en-US" smtClean="0"/>
              <a:t>Session 2 - Foundation + Endorsement Program</a:t>
            </a:r>
            <a:endParaRPr lang="en-US"/>
          </a:p>
        </p:txBody>
      </p:sp>
    </p:spTree>
    <p:extLst>
      <p:ext uri="{BB962C8B-B14F-4D97-AF65-F5344CB8AC3E}">
        <p14:creationId xmlns:p14="http://schemas.microsoft.com/office/powerpoint/2010/main" val="3453191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44">
              <a:defRPr/>
            </a:pPr>
            <a:r>
              <a:rPr lang="en-US" b="1" dirty="0" smtClean="0"/>
              <a:t>This</a:t>
            </a:r>
            <a:r>
              <a:rPr lang="en-US" b="1" baseline="0" dirty="0" smtClean="0"/>
              <a:t> week, we explained to students that many courses have prerequisites. For example, Alg. I</a:t>
            </a:r>
            <a:endParaRPr lang="en-US" sz="1100" i="1" dirty="0"/>
          </a:p>
          <a:p>
            <a:r>
              <a:rPr lang="en-US" dirty="0"/>
              <a:t> </a:t>
            </a:r>
            <a:endParaRPr lang="en-US" sz="1100" dirty="0"/>
          </a:p>
          <a:p>
            <a:pPr lvl="1"/>
            <a:r>
              <a:rPr lang="en-US" b="1" dirty="0" smtClean="0"/>
              <a:t>NEW </a:t>
            </a:r>
            <a:r>
              <a:rPr lang="en-US" b="1" dirty="0"/>
              <a:t>COURSE LEVEL NAMES:  </a:t>
            </a:r>
          </a:p>
          <a:p>
            <a:pPr lvl="1"/>
            <a:r>
              <a:rPr lang="en-US" dirty="0" smtClean="0"/>
              <a:t>*Level </a:t>
            </a:r>
            <a:r>
              <a:rPr lang="en-US" dirty="0"/>
              <a:t>1 is renamed to K level in high school and is more rigorous.  </a:t>
            </a:r>
          </a:p>
          <a:p>
            <a:pPr lvl="1"/>
            <a:r>
              <a:rPr lang="en-US" dirty="0" smtClean="0"/>
              <a:t>*DC </a:t>
            </a:r>
            <a:r>
              <a:rPr lang="en-US" dirty="0"/>
              <a:t>and AP classes are college-level classes; the differences between the two will be discussed in greater detail in PACE next year.  </a:t>
            </a:r>
          </a:p>
          <a:p>
            <a:pPr lvl="1"/>
            <a:r>
              <a:rPr lang="en-US" dirty="0"/>
              <a:t>*Students should understand that they MAY earn college credit by taking AP &amp; DC courses, but it isn’t automatic.</a:t>
            </a:r>
            <a:r>
              <a:rPr lang="en-US" sz="1100" u="sng" dirty="0"/>
              <a:t> </a:t>
            </a:r>
            <a:endParaRPr lang="en-US" sz="1100" dirty="0"/>
          </a:p>
          <a:p>
            <a:r>
              <a:rPr lang="en-US" dirty="0"/>
              <a:t> </a:t>
            </a:r>
            <a:endParaRPr lang="en-US" sz="1100" dirty="0"/>
          </a:p>
        </p:txBody>
      </p:sp>
      <p:sp>
        <p:nvSpPr>
          <p:cNvPr id="4" name="Slide Number Placeholder 3"/>
          <p:cNvSpPr>
            <a:spLocks noGrp="1"/>
          </p:cNvSpPr>
          <p:nvPr>
            <p:ph type="sldNum" sz="quarter" idx="10"/>
          </p:nvPr>
        </p:nvSpPr>
        <p:spPr/>
        <p:txBody>
          <a:bodyPr/>
          <a:lstStyle/>
          <a:p>
            <a:pPr>
              <a:defRPr/>
            </a:pPr>
            <a:fld id="{D0504A01-C531-40D2-A9E0-7DA2786B0210}" type="slidenum">
              <a:rPr lang="en-US" smtClean="0">
                <a:solidFill>
                  <a:srgbClr val="000000"/>
                </a:solidFill>
              </a:rPr>
              <a:pPr>
                <a:defRPr/>
              </a:pPr>
              <a:t>10</a:t>
            </a:fld>
            <a:endParaRPr lang="en-US" dirty="0">
              <a:solidFill>
                <a:srgbClr val="000000"/>
              </a:solidFill>
            </a:endParaRPr>
          </a:p>
        </p:txBody>
      </p:sp>
      <p:sp>
        <p:nvSpPr>
          <p:cNvPr id="5" name="Header Placeholder 4"/>
          <p:cNvSpPr>
            <a:spLocks noGrp="1"/>
          </p:cNvSpPr>
          <p:nvPr>
            <p:ph type="hdr" sz="quarter" idx="11"/>
          </p:nvPr>
        </p:nvSpPr>
        <p:spPr/>
        <p:txBody>
          <a:bodyPr/>
          <a:lstStyle/>
          <a:p>
            <a:pPr>
              <a:defRPr/>
            </a:pPr>
            <a:r>
              <a:rPr lang="en-US" smtClean="0">
                <a:solidFill>
                  <a:srgbClr val="000000"/>
                </a:solidFill>
              </a:rPr>
              <a:t>Session 8 - 4-Year Plan - English &amp; Math</a:t>
            </a:r>
            <a:endParaRPr lang="en-US">
              <a:solidFill>
                <a:srgbClr val="000000"/>
              </a:solidFill>
            </a:endParaRPr>
          </a:p>
        </p:txBody>
      </p:sp>
    </p:spTree>
    <p:extLst>
      <p:ext uri="{BB962C8B-B14F-4D97-AF65-F5344CB8AC3E}">
        <p14:creationId xmlns:p14="http://schemas.microsoft.com/office/powerpoint/2010/main" val="3704664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EDC7A9-F61F-4639-B9F2-16D8FBE38566}"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2378075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C0A3F2-7C75-4232-8898-1E094C223D45}" type="slidenum">
              <a:rPr lang="en-US" altLang="en-US" smtClean="0"/>
              <a:pPr>
                <a:spcBef>
                  <a:spcPct val="0"/>
                </a:spcBef>
              </a:pPr>
              <a:t>12</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96041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A8D0C7-758B-477B-A323-0F01A1D1F3FD}"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2617385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33A338-2D27-4187-A5CC-9AA50242D3BF}"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1781398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Foundation Program.  </a:t>
            </a:r>
          </a:p>
          <a:p>
            <a:endParaRPr lang="en-US" dirty="0" smtClean="0"/>
          </a:p>
          <a:p>
            <a:r>
              <a:rPr lang="en-US" dirty="0" smtClean="0"/>
              <a:t>The Academic Discipline or subject area</a:t>
            </a:r>
            <a:r>
              <a:rPr lang="en-US" baseline="0" dirty="0" smtClean="0"/>
              <a:t> is listed on the left hand side.  </a:t>
            </a:r>
          </a:p>
          <a:p>
            <a:endParaRPr lang="en-US" baseline="0" dirty="0" smtClean="0"/>
          </a:p>
          <a:p>
            <a:r>
              <a:rPr lang="en-US" baseline="0" dirty="0" smtClean="0"/>
              <a:t>The number of required credits is listed beside each subject area; the total credits required for graduation is 26.  </a:t>
            </a:r>
          </a:p>
          <a:p>
            <a:endParaRPr lang="en-US" baseline="0" dirty="0" smtClean="0"/>
          </a:p>
          <a:p>
            <a:r>
              <a:rPr lang="en-US" baseline="0" dirty="0" smtClean="0"/>
              <a:t>On the far right, there is a DISTINGUISHED column.  Some of you will choose this option; more information on this will be given later.  </a:t>
            </a:r>
          </a:p>
          <a:p>
            <a:endParaRPr lang="en-US" b="1" baseline="0" dirty="0" smtClean="0"/>
          </a:p>
          <a:p>
            <a:r>
              <a:rPr lang="en-US" b="1" baseline="0" dirty="0" smtClean="0"/>
              <a:t>In this new graduation program you will have personal choice, flexibility, and options. </a:t>
            </a:r>
            <a:endParaRPr lang="en-US" b="1" dirty="0"/>
          </a:p>
        </p:txBody>
      </p:sp>
      <p:sp>
        <p:nvSpPr>
          <p:cNvPr id="4" name="Header Placeholder 3"/>
          <p:cNvSpPr>
            <a:spLocks noGrp="1"/>
          </p:cNvSpPr>
          <p:nvPr>
            <p:ph type="hdr" sz="quarter" idx="10"/>
          </p:nvPr>
        </p:nvSpPr>
        <p:spPr/>
        <p:txBody>
          <a:bodyPr/>
          <a:lstStyle/>
          <a:p>
            <a:r>
              <a:rPr lang="en-US" smtClean="0"/>
              <a:t>Session 2 - Foundation + Endorsement Program</a:t>
            </a:r>
            <a:endParaRPr lang="en-US"/>
          </a:p>
        </p:txBody>
      </p:sp>
      <p:sp>
        <p:nvSpPr>
          <p:cNvPr id="5" name="Slide Number Placeholder 4"/>
          <p:cNvSpPr>
            <a:spLocks noGrp="1"/>
          </p:cNvSpPr>
          <p:nvPr>
            <p:ph type="sldNum" sz="quarter" idx="11"/>
          </p:nvPr>
        </p:nvSpPr>
        <p:spPr/>
        <p:txBody>
          <a:bodyPr/>
          <a:lstStyle/>
          <a:p>
            <a:fld id="{8EF302D3-2BF3-4F1C-9BE7-8265385F0932}" type="slidenum">
              <a:rPr lang="en-US" smtClean="0"/>
              <a:t>16</a:t>
            </a:fld>
            <a:endParaRPr lang="en-US"/>
          </a:p>
        </p:txBody>
      </p:sp>
    </p:spTree>
    <p:extLst>
      <p:ext uri="{BB962C8B-B14F-4D97-AF65-F5344CB8AC3E}">
        <p14:creationId xmlns:p14="http://schemas.microsoft.com/office/powerpoint/2010/main" val="1763430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2DE5A8F-7F0A-4231-9EF1-A80A505FD4F4}" type="slidenum">
              <a:rPr lang="en-US" altLang="en-US" smtClean="0"/>
              <a:pPr>
                <a:spcBef>
                  <a:spcPct val="0"/>
                </a:spcBef>
              </a:pPr>
              <a:t>18</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640255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051B64-5D2D-4A67-A32E-09FA6D25ADEB}" type="slidenum">
              <a:rPr lang="en-US" altLang="en-US" smtClean="0"/>
              <a:pPr>
                <a:spcBef>
                  <a:spcPct val="0"/>
                </a:spcBef>
              </a:pPr>
              <a:t>19</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0837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AD399F-FF68-4D75-A754-4D47FDA8BE71}" type="slidenum">
              <a:rPr lang="en-US" altLang="en-US" smtClean="0"/>
              <a:pPr>
                <a:spcBef>
                  <a:spcPct val="0"/>
                </a:spcBef>
              </a:pPr>
              <a:t>20</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12231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Session 2 - Foundation + Endorsement Program</a:t>
            </a:r>
            <a:endParaRPr lang="en-US"/>
          </a:p>
        </p:txBody>
      </p:sp>
      <p:sp>
        <p:nvSpPr>
          <p:cNvPr id="5" name="Slide Number Placeholder 4"/>
          <p:cNvSpPr>
            <a:spLocks noGrp="1"/>
          </p:cNvSpPr>
          <p:nvPr>
            <p:ph type="sldNum" sz="quarter" idx="11"/>
          </p:nvPr>
        </p:nvSpPr>
        <p:spPr/>
        <p:txBody>
          <a:bodyPr/>
          <a:lstStyle/>
          <a:p>
            <a:fld id="{8EF302D3-2BF3-4F1C-9BE7-8265385F0932}" type="slidenum">
              <a:rPr lang="en-US" smtClean="0"/>
              <a:t>22</a:t>
            </a:fld>
            <a:endParaRPr lang="en-US"/>
          </a:p>
        </p:txBody>
      </p:sp>
    </p:spTree>
    <p:extLst>
      <p:ext uri="{BB962C8B-B14F-4D97-AF65-F5344CB8AC3E}">
        <p14:creationId xmlns:p14="http://schemas.microsoft.com/office/powerpoint/2010/main" val="2808129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0C320D-370D-4607-B4F9-DE74A221B3E1}" type="slidenum">
              <a:rPr lang="en-US" altLang="en-US" smtClean="0"/>
              <a:pPr>
                <a:spcBef>
                  <a:spcPct val="0"/>
                </a:spcBef>
              </a:pPr>
              <a:t>2</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99456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Session 2 - Foundation + Endorsement Program</a:t>
            </a:r>
            <a:endParaRPr lang="en-US"/>
          </a:p>
        </p:txBody>
      </p:sp>
      <p:sp>
        <p:nvSpPr>
          <p:cNvPr id="5" name="Slide Number Placeholder 4"/>
          <p:cNvSpPr>
            <a:spLocks noGrp="1"/>
          </p:cNvSpPr>
          <p:nvPr>
            <p:ph type="sldNum" sz="quarter" idx="11"/>
          </p:nvPr>
        </p:nvSpPr>
        <p:spPr/>
        <p:txBody>
          <a:bodyPr/>
          <a:lstStyle/>
          <a:p>
            <a:fld id="{8EF302D3-2BF3-4F1C-9BE7-8265385F0932}" type="slidenum">
              <a:rPr lang="en-US" smtClean="0"/>
              <a:t>23</a:t>
            </a:fld>
            <a:endParaRPr lang="en-US"/>
          </a:p>
        </p:txBody>
      </p:sp>
    </p:spTree>
    <p:extLst>
      <p:ext uri="{BB962C8B-B14F-4D97-AF65-F5344CB8AC3E}">
        <p14:creationId xmlns:p14="http://schemas.microsoft.com/office/powerpoint/2010/main" val="191230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Session 2 - Foundation + Endorsement Program</a:t>
            </a:r>
            <a:endParaRPr lang="en-US"/>
          </a:p>
        </p:txBody>
      </p:sp>
      <p:sp>
        <p:nvSpPr>
          <p:cNvPr id="5" name="Slide Number Placeholder 4"/>
          <p:cNvSpPr>
            <a:spLocks noGrp="1"/>
          </p:cNvSpPr>
          <p:nvPr>
            <p:ph type="sldNum" sz="quarter" idx="11"/>
          </p:nvPr>
        </p:nvSpPr>
        <p:spPr/>
        <p:txBody>
          <a:bodyPr/>
          <a:lstStyle/>
          <a:p>
            <a:fld id="{8EF302D3-2BF3-4F1C-9BE7-8265385F0932}" type="slidenum">
              <a:rPr lang="en-US" smtClean="0"/>
              <a:t>24</a:t>
            </a:fld>
            <a:endParaRPr lang="en-US"/>
          </a:p>
        </p:txBody>
      </p:sp>
    </p:spTree>
    <p:extLst>
      <p:ext uri="{BB962C8B-B14F-4D97-AF65-F5344CB8AC3E}">
        <p14:creationId xmlns:p14="http://schemas.microsoft.com/office/powerpoint/2010/main" val="18897600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smtClean="0">
                <a:latin typeface="Arial" panose="020B0604020202020204" pitchFamily="34" charset="0"/>
                <a:cs typeface="Arial" panose="020B0604020202020204" pitchFamily="34" charset="0"/>
              </a:rPr>
              <a:t>When I ask seniors, “If you could do high school all over again, would you do anything differently?”  Almost 100% share they’d take their freshman year more seriously.  Any courses taken after 8</a:t>
            </a:r>
            <a:r>
              <a:rPr lang="en-US" altLang="en-US" baseline="30000" smtClean="0">
                <a:latin typeface="Arial" panose="020B0604020202020204" pitchFamily="34" charset="0"/>
                <a:cs typeface="Arial" panose="020B0604020202020204" pitchFamily="34" charset="0"/>
              </a:rPr>
              <a:t>th</a:t>
            </a:r>
            <a:r>
              <a:rPr lang="en-US" altLang="en-US" smtClean="0">
                <a:latin typeface="Arial" panose="020B0604020202020204" pitchFamily="34" charset="0"/>
                <a:cs typeface="Arial" panose="020B0604020202020204" pitchFamily="34" charset="0"/>
              </a:rPr>
              <a:t> grade will go into your cumulative GPA.  The lower your GPA, the higher your SAT/ACT scores have to be.</a:t>
            </a:r>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5951">
              <a:defRPr>
                <a:solidFill>
                  <a:schemeClr val="tx1"/>
                </a:solidFill>
                <a:latin typeface="Arial" panose="020B0604020202020204" pitchFamily="34" charset="0"/>
              </a:defRPr>
            </a:lvl1pPr>
            <a:lvl2pPr marL="731771" indent="-281450" defTabSz="895951">
              <a:defRPr>
                <a:solidFill>
                  <a:schemeClr val="tx1"/>
                </a:solidFill>
                <a:latin typeface="Arial" panose="020B0604020202020204" pitchFamily="34" charset="0"/>
              </a:defRPr>
            </a:lvl2pPr>
            <a:lvl3pPr marL="1125802" indent="-225160" defTabSz="895951">
              <a:defRPr>
                <a:solidFill>
                  <a:schemeClr val="tx1"/>
                </a:solidFill>
                <a:latin typeface="Arial" panose="020B0604020202020204" pitchFamily="34" charset="0"/>
              </a:defRPr>
            </a:lvl3pPr>
            <a:lvl4pPr marL="1576123" indent="-225160" defTabSz="895951">
              <a:defRPr>
                <a:solidFill>
                  <a:schemeClr val="tx1"/>
                </a:solidFill>
                <a:latin typeface="Arial" panose="020B0604020202020204" pitchFamily="34" charset="0"/>
              </a:defRPr>
            </a:lvl4pPr>
            <a:lvl5pPr marL="2026444" indent="-225160" defTabSz="895951">
              <a:defRPr>
                <a:solidFill>
                  <a:schemeClr val="tx1"/>
                </a:solidFill>
                <a:latin typeface="Arial" panose="020B0604020202020204" pitchFamily="34" charset="0"/>
              </a:defRPr>
            </a:lvl5pPr>
            <a:lvl6pPr marL="2476764" indent="-225160" defTabSz="895951" eaLnBrk="0" fontAlgn="base" hangingPunct="0">
              <a:spcBef>
                <a:spcPct val="0"/>
              </a:spcBef>
              <a:spcAft>
                <a:spcPct val="0"/>
              </a:spcAft>
              <a:defRPr>
                <a:solidFill>
                  <a:schemeClr val="tx1"/>
                </a:solidFill>
                <a:latin typeface="Arial" panose="020B0604020202020204" pitchFamily="34" charset="0"/>
              </a:defRPr>
            </a:lvl6pPr>
            <a:lvl7pPr marL="2927085" indent="-225160" defTabSz="895951" eaLnBrk="0" fontAlgn="base" hangingPunct="0">
              <a:spcBef>
                <a:spcPct val="0"/>
              </a:spcBef>
              <a:spcAft>
                <a:spcPct val="0"/>
              </a:spcAft>
              <a:defRPr>
                <a:solidFill>
                  <a:schemeClr val="tx1"/>
                </a:solidFill>
                <a:latin typeface="Arial" panose="020B0604020202020204" pitchFamily="34" charset="0"/>
              </a:defRPr>
            </a:lvl7pPr>
            <a:lvl8pPr marL="3377406" indent="-225160" defTabSz="895951" eaLnBrk="0" fontAlgn="base" hangingPunct="0">
              <a:spcBef>
                <a:spcPct val="0"/>
              </a:spcBef>
              <a:spcAft>
                <a:spcPct val="0"/>
              </a:spcAft>
              <a:defRPr>
                <a:solidFill>
                  <a:schemeClr val="tx1"/>
                </a:solidFill>
                <a:latin typeface="Arial" panose="020B0604020202020204" pitchFamily="34" charset="0"/>
              </a:defRPr>
            </a:lvl8pPr>
            <a:lvl9pPr marL="3827727" indent="-225160" defTabSz="895951" eaLnBrk="0" fontAlgn="base" hangingPunct="0">
              <a:spcBef>
                <a:spcPct val="0"/>
              </a:spcBef>
              <a:spcAft>
                <a:spcPct val="0"/>
              </a:spcAft>
              <a:defRPr>
                <a:solidFill>
                  <a:schemeClr val="tx1"/>
                </a:solidFill>
                <a:latin typeface="Arial" panose="020B0604020202020204" pitchFamily="34" charset="0"/>
              </a:defRPr>
            </a:lvl9pPr>
          </a:lstStyle>
          <a:p>
            <a:endParaRPr lang="en-US" altLang="en-US" smtClean="0">
              <a:cs typeface="Arial" panose="020B0604020202020204" pitchFamily="34" charset="0"/>
            </a:endParaRPr>
          </a:p>
        </p:txBody>
      </p:sp>
      <p:sp>
        <p:nvSpPr>
          <p:cNvPr id="491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5951">
              <a:defRPr>
                <a:solidFill>
                  <a:schemeClr val="tx1"/>
                </a:solidFill>
                <a:latin typeface="Arial" panose="020B0604020202020204" pitchFamily="34" charset="0"/>
              </a:defRPr>
            </a:lvl1pPr>
            <a:lvl2pPr marL="731771" indent="-281450" defTabSz="895951">
              <a:defRPr>
                <a:solidFill>
                  <a:schemeClr val="tx1"/>
                </a:solidFill>
                <a:latin typeface="Arial" panose="020B0604020202020204" pitchFamily="34" charset="0"/>
              </a:defRPr>
            </a:lvl2pPr>
            <a:lvl3pPr marL="1125802" indent="-225160" defTabSz="895951">
              <a:defRPr>
                <a:solidFill>
                  <a:schemeClr val="tx1"/>
                </a:solidFill>
                <a:latin typeface="Arial" panose="020B0604020202020204" pitchFamily="34" charset="0"/>
              </a:defRPr>
            </a:lvl3pPr>
            <a:lvl4pPr marL="1576123" indent="-225160" defTabSz="895951">
              <a:defRPr>
                <a:solidFill>
                  <a:schemeClr val="tx1"/>
                </a:solidFill>
                <a:latin typeface="Arial" panose="020B0604020202020204" pitchFamily="34" charset="0"/>
              </a:defRPr>
            </a:lvl4pPr>
            <a:lvl5pPr marL="2026444" indent="-225160" defTabSz="895951">
              <a:defRPr>
                <a:solidFill>
                  <a:schemeClr val="tx1"/>
                </a:solidFill>
                <a:latin typeface="Arial" panose="020B0604020202020204" pitchFamily="34" charset="0"/>
              </a:defRPr>
            </a:lvl5pPr>
            <a:lvl6pPr marL="2476764" indent="-225160" defTabSz="895951" eaLnBrk="0" fontAlgn="base" hangingPunct="0">
              <a:spcBef>
                <a:spcPct val="0"/>
              </a:spcBef>
              <a:spcAft>
                <a:spcPct val="0"/>
              </a:spcAft>
              <a:defRPr>
                <a:solidFill>
                  <a:schemeClr val="tx1"/>
                </a:solidFill>
                <a:latin typeface="Arial" panose="020B0604020202020204" pitchFamily="34" charset="0"/>
              </a:defRPr>
            </a:lvl6pPr>
            <a:lvl7pPr marL="2927085" indent="-225160" defTabSz="895951" eaLnBrk="0" fontAlgn="base" hangingPunct="0">
              <a:spcBef>
                <a:spcPct val="0"/>
              </a:spcBef>
              <a:spcAft>
                <a:spcPct val="0"/>
              </a:spcAft>
              <a:defRPr>
                <a:solidFill>
                  <a:schemeClr val="tx1"/>
                </a:solidFill>
                <a:latin typeface="Arial" panose="020B0604020202020204" pitchFamily="34" charset="0"/>
              </a:defRPr>
            </a:lvl7pPr>
            <a:lvl8pPr marL="3377406" indent="-225160" defTabSz="895951" eaLnBrk="0" fontAlgn="base" hangingPunct="0">
              <a:spcBef>
                <a:spcPct val="0"/>
              </a:spcBef>
              <a:spcAft>
                <a:spcPct val="0"/>
              </a:spcAft>
              <a:defRPr>
                <a:solidFill>
                  <a:schemeClr val="tx1"/>
                </a:solidFill>
                <a:latin typeface="Arial" panose="020B0604020202020204" pitchFamily="34" charset="0"/>
              </a:defRPr>
            </a:lvl8pPr>
            <a:lvl9pPr marL="3827727" indent="-225160" defTabSz="895951" eaLnBrk="0" fontAlgn="base" hangingPunct="0">
              <a:spcBef>
                <a:spcPct val="0"/>
              </a:spcBef>
              <a:spcAft>
                <a:spcPct val="0"/>
              </a:spcAft>
              <a:defRPr>
                <a:solidFill>
                  <a:schemeClr val="tx1"/>
                </a:solidFill>
                <a:latin typeface="Arial" panose="020B0604020202020204" pitchFamily="34" charset="0"/>
              </a:defRPr>
            </a:lvl9pPr>
          </a:lstStyle>
          <a:p>
            <a:fld id="{C397BBCF-E393-4A1E-A5AB-E7E2229D0085}" type="slidenum">
              <a:rPr lang="en-US" altLang="en-US" smtClean="0">
                <a:cs typeface="Arial" panose="020B0604020202020204" pitchFamily="34" charset="0"/>
              </a:rPr>
              <a:pPr/>
              <a:t>26</a:t>
            </a:fld>
            <a:endParaRPr lang="en-US" altLang="en-US" smtClean="0">
              <a:cs typeface="Arial" panose="020B0604020202020204" pitchFamily="34" charset="0"/>
            </a:endParaRPr>
          </a:p>
        </p:txBody>
      </p:sp>
    </p:spTree>
    <p:extLst>
      <p:ext uri="{BB962C8B-B14F-4D97-AF65-F5344CB8AC3E}">
        <p14:creationId xmlns:p14="http://schemas.microsoft.com/office/powerpoint/2010/main" val="4235934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1216416" y="3267371"/>
            <a:ext cx="6687150" cy="30945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98128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82E76F-582C-4B41-A262-27139F0D88CD}" type="slidenum">
              <a:rPr lang="en-US" altLang="en-US" smtClean="0"/>
              <a:pPr>
                <a:spcBef>
                  <a:spcPct val="0"/>
                </a:spcBef>
              </a:pPr>
              <a:t>29</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19553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Session 2 - Foundation + Endorsement Program</a:t>
            </a:r>
            <a:endParaRPr lang="en-US"/>
          </a:p>
        </p:txBody>
      </p:sp>
      <p:sp>
        <p:nvSpPr>
          <p:cNvPr id="5" name="Slide Number Placeholder 4"/>
          <p:cNvSpPr>
            <a:spLocks noGrp="1"/>
          </p:cNvSpPr>
          <p:nvPr>
            <p:ph type="sldNum" sz="quarter" idx="11"/>
          </p:nvPr>
        </p:nvSpPr>
        <p:spPr/>
        <p:txBody>
          <a:bodyPr/>
          <a:lstStyle/>
          <a:p>
            <a:fld id="{8EF302D3-2BF3-4F1C-9BE7-8265385F0932}" type="slidenum">
              <a:rPr lang="en-US" smtClean="0"/>
              <a:t>30</a:t>
            </a:fld>
            <a:endParaRPr lang="en-US"/>
          </a:p>
        </p:txBody>
      </p:sp>
    </p:spTree>
    <p:extLst>
      <p:ext uri="{BB962C8B-B14F-4D97-AF65-F5344CB8AC3E}">
        <p14:creationId xmlns:p14="http://schemas.microsoft.com/office/powerpoint/2010/main" val="9339297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6947C83-28F9-4147-A728-1B12A8DA4FFC}" type="slidenum">
              <a:rPr lang="en-US" altLang="en-US" smtClean="0"/>
              <a:pPr>
                <a:spcBef>
                  <a:spcPct val="0"/>
                </a:spcBef>
              </a:pPr>
              <a:t>31</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1216416" y="3267371"/>
            <a:ext cx="6687150" cy="30945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Work on improving grades and study habits</a:t>
            </a:r>
          </a:p>
          <a:p>
            <a:pPr eaLnBrk="1" hangingPunct="1"/>
            <a:r>
              <a:rPr lang="en-US" altLang="en-US" smtClean="0">
                <a:latin typeface="Arial" panose="020B0604020202020204" pitchFamily="34" charset="0"/>
              </a:rPr>
              <a:t>Get involved in clubs and organizations here at CyWoods - there are approximately 50 clubs here.</a:t>
            </a:r>
          </a:p>
          <a:p>
            <a:pPr eaLnBrk="1" hangingPunct="1"/>
            <a:r>
              <a:rPr lang="en-US" altLang="en-US" smtClean="0">
                <a:latin typeface="Arial" panose="020B0604020202020204" pitchFamily="34" charset="0"/>
              </a:rPr>
              <a:t>Do volunteer work in your community, neighborhood or church.</a:t>
            </a:r>
          </a:p>
          <a:p>
            <a:pPr eaLnBrk="1" hangingPunct="1"/>
            <a:r>
              <a:rPr lang="en-US" altLang="en-US" smtClean="0">
                <a:latin typeface="Arial" panose="020B0604020202020204" pitchFamily="34" charset="0"/>
              </a:rPr>
              <a:t>Begin building a portfolio</a:t>
            </a:r>
          </a:p>
          <a:p>
            <a:pPr eaLnBrk="1" hangingPunct="1"/>
            <a:r>
              <a:rPr lang="en-US" altLang="en-US" smtClean="0">
                <a:latin typeface="Arial" panose="020B0604020202020204" pitchFamily="34" charset="0"/>
              </a:rPr>
              <a:t>You are Master of Your Future and can create the picture you desire and become a successful person.</a:t>
            </a:r>
          </a:p>
        </p:txBody>
      </p:sp>
    </p:spTree>
    <p:extLst>
      <p:ext uri="{BB962C8B-B14F-4D97-AF65-F5344CB8AC3E}">
        <p14:creationId xmlns:p14="http://schemas.microsoft.com/office/powerpoint/2010/main" val="4093883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5A4A31-7883-42E4-8E05-45C033C933F0}"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834551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016000" y="711200"/>
            <a:ext cx="4740275" cy="3556000"/>
          </a:xfrm>
          <a:ln/>
        </p:spPr>
      </p:sp>
      <p:sp>
        <p:nvSpPr>
          <p:cNvPr id="20483" name="Rectangle 3"/>
          <p:cNvSpPr>
            <a:spLocks noGrp="1" noChangeArrowheads="1"/>
          </p:cNvSpPr>
          <p:nvPr>
            <p:ph type="body" idx="1"/>
          </p:nvPr>
        </p:nvSpPr>
        <p:spPr>
          <a:xfrm>
            <a:off x="902906" y="4503925"/>
            <a:ext cx="4965985" cy="42687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0792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A1D551-FDAB-489A-A9DE-029ECEA85378}"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1933923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1771" indent="-281450">
              <a:spcBef>
                <a:spcPct val="30000"/>
              </a:spcBef>
              <a:defRPr sz="1200">
                <a:solidFill>
                  <a:schemeClr val="tx1"/>
                </a:solidFill>
                <a:latin typeface="Arial" panose="020B0604020202020204" pitchFamily="34" charset="0"/>
              </a:defRPr>
            </a:lvl2pPr>
            <a:lvl3pPr marL="1125802" indent="-225160">
              <a:spcBef>
                <a:spcPct val="30000"/>
              </a:spcBef>
              <a:defRPr sz="1200">
                <a:solidFill>
                  <a:schemeClr val="tx1"/>
                </a:solidFill>
                <a:latin typeface="Arial" panose="020B0604020202020204" pitchFamily="34" charset="0"/>
              </a:defRPr>
            </a:lvl3pPr>
            <a:lvl4pPr marL="1576123" indent="-225160">
              <a:spcBef>
                <a:spcPct val="30000"/>
              </a:spcBef>
              <a:defRPr sz="1200">
                <a:solidFill>
                  <a:schemeClr val="tx1"/>
                </a:solidFill>
                <a:latin typeface="Arial" panose="020B0604020202020204" pitchFamily="34" charset="0"/>
              </a:defRPr>
            </a:lvl4pPr>
            <a:lvl5pPr marL="2026444" indent="-225160">
              <a:spcBef>
                <a:spcPct val="30000"/>
              </a:spcBef>
              <a:defRPr sz="1200">
                <a:solidFill>
                  <a:schemeClr val="tx1"/>
                </a:solidFill>
                <a:latin typeface="Arial" panose="020B0604020202020204" pitchFamily="34" charset="0"/>
              </a:defRPr>
            </a:lvl5pPr>
            <a:lvl6pPr marL="2476764" indent="-225160" eaLnBrk="0" fontAlgn="base" hangingPunct="0">
              <a:spcBef>
                <a:spcPct val="30000"/>
              </a:spcBef>
              <a:spcAft>
                <a:spcPct val="0"/>
              </a:spcAft>
              <a:defRPr sz="1200">
                <a:solidFill>
                  <a:schemeClr val="tx1"/>
                </a:solidFill>
                <a:latin typeface="Arial" panose="020B0604020202020204" pitchFamily="34" charset="0"/>
              </a:defRPr>
            </a:lvl6pPr>
            <a:lvl7pPr marL="2927085" indent="-225160" eaLnBrk="0" fontAlgn="base" hangingPunct="0">
              <a:spcBef>
                <a:spcPct val="30000"/>
              </a:spcBef>
              <a:spcAft>
                <a:spcPct val="0"/>
              </a:spcAft>
              <a:defRPr sz="1200">
                <a:solidFill>
                  <a:schemeClr val="tx1"/>
                </a:solidFill>
                <a:latin typeface="Arial" panose="020B0604020202020204" pitchFamily="34" charset="0"/>
              </a:defRPr>
            </a:lvl7pPr>
            <a:lvl8pPr marL="3377406" indent="-225160" eaLnBrk="0" fontAlgn="base" hangingPunct="0">
              <a:spcBef>
                <a:spcPct val="30000"/>
              </a:spcBef>
              <a:spcAft>
                <a:spcPct val="0"/>
              </a:spcAft>
              <a:defRPr sz="1200">
                <a:solidFill>
                  <a:schemeClr val="tx1"/>
                </a:solidFill>
                <a:latin typeface="Arial" panose="020B0604020202020204" pitchFamily="34" charset="0"/>
              </a:defRPr>
            </a:lvl8pPr>
            <a:lvl9pPr marL="3827727" indent="-22516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20DF39-9B1D-4EE5-B001-419AE15D9D44}"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3471918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Session 2 - Foundation + Endorsement Program</a:t>
            </a:r>
            <a:endParaRPr lang="en-US"/>
          </a:p>
        </p:txBody>
      </p:sp>
      <p:sp>
        <p:nvSpPr>
          <p:cNvPr id="5" name="Slide Number Placeholder 4"/>
          <p:cNvSpPr>
            <a:spLocks noGrp="1"/>
          </p:cNvSpPr>
          <p:nvPr>
            <p:ph type="sldNum" sz="quarter" idx="11"/>
          </p:nvPr>
        </p:nvSpPr>
        <p:spPr/>
        <p:txBody>
          <a:bodyPr/>
          <a:lstStyle/>
          <a:p>
            <a:fld id="{8EF302D3-2BF3-4F1C-9BE7-8265385F0932}" type="slidenum">
              <a:rPr lang="en-US" smtClean="0"/>
              <a:t>7</a:t>
            </a:fld>
            <a:endParaRPr lang="en-US"/>
          </a:p>
        </p:txBody>
      </p:sp>
    </p:spTree>
    <p:extLst>
      <p:ext uri="{BB962C8B-B14F-4D97-AF65-F5344CB8AC3E}">
        <p14:creationId xmlns:p14="http://schemas.microsoft.com/office/powerpoint/2010/main" val="1332323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4387">
              <a:spcBef>
                <a:spcPct val="30000"/>
              </a:spcBef>
              <a:defRPr sz="1200">
                <a:solidFill>
                  <a:schemeClr val="tx1"/>
                </a:solidFill>
                <a:latin typeface="Arial" panose="020B0604020202020204" pitchFamily="34" charset="0"/>
              </a:defRPr>
            </a:lvl1pPr>
            <a:lvl2pPr marL="730208" indent="-279887" defTabSz="894387">
              <a:spcBef>
                <a:spcPct val="30000"/>
              </a:spcBef>
              <a:defRPr sz="1200">
                <a:solidFill>
                  <a:schemeClr val="tx1"/>
                </a:solidFill>
                <a:latin typeface="Arial" panose="020B0604020202020204" pitchFamily="34" charset="0"/>
              </a:defRPr>
            </a:lvl2pPr>
            <a:lvl3pPr marL="1124239" indent="-223597" defTabSz="894387">
              <a:spcBef>
                <a:spcPct val="30000"/>
              </a:spcBef>
              <a:defRPr sz="1200">
                <a:solidFill>
                  <a:schemeClr val="tx1"/>
                </a:solidFill>
                <a:latin typeface="Arial" panose="020B0604020202020204" pitchFamily="34" charset="0"/>
              </a:defRPr>
            </a:lvl3pPr>
            <a:lvl4pPr marL="1574560" indent="-223597" defTabSz="894387">
              <a:spcBef>
                <a:spcPct val="30000"/>
              </a:spcBef>
              <a:defRPr sz="1200">
                <a:solidFill>
                  <a:schemeClr val="tx1"/>
                </a:solidFill>
                <a:latin typeface="Arial" panose="020B0604020202020204" pitchFamily="34" charset="0"/>
              </a:defRPr>
            </a:lvl4pPr>
            <a:lvl5pPr marL="2024881" indent="-223597" defTabSz="894387">
              <a:spcBef>
                <a:spcPct val="30000"/>
              </a:spcBef>
              <a:defRPr sz="1200">
                <a:solidFill>
                  <a:schemeClr val="tx1"/>
                </a:solidFill>
                <a:latin typeface="Arial" panose="020B0604020202020204" pitchFamily="34" charset="0"/>
              </a:defRPr>
            </a:lvl5pPr>
            <a:lvl6pPr marL="2475201" indent="-223597" defTabSz="894387" eaLnBrk="0" fontAlgn="base" hangingPunct="0">
              <a:spcBef>
                <a:spcPct val="30000"/>
              </a:spcBef>
              <a:spcAft>
                <a:spcPct val="0"/>
              </a:spcAft>
              <a:defRPr sz="1200">
                <a:solidFill>
                  <a:schemeClr val="tx1"/>
                </a:solidFill>
                <a:latin typeface="Arial" panose="020B0604020202020204" pitchFamily="34" charset="0"/>
              </a:defRPr>
            </a:lvl6pPr>
            <a:lvl7pPr marL="2925522" indent="-223597" defTabSz="894387" eaLnBrk="0" fontAlgn="base" hangingPunct="0">
              <a:spcBef>
                <a:spcPct val="30000"/>
              </a:spcBef>
              <a:spcAft>
                <a:spcPct val="0"/>
              </a:spcAft>
              <a:defRPr sz="1200">
                <a:solidFill>
                  <a:schemeClr val="tx1"/>
                </a:solidFill>
                <a:latin typeface="Arial" panose="020B0604020202020204" pitchFamily="34" charset="0"/>
              </a:defRPr>
            </a:lvl7pPr>
            <a:lvl8pPr marL="3375843" indent="-223597" defTabSz="894387" eaLnBrk="0" fontAlgn="base" hangingPunct="0">
              <a:spcBef>
                <a:spcPct val="30000"/>
              </a:spcBef>
              <a:spcAft>
                <a:spcPct val="0"/>
              </a:spcAft>
              <a:defRPr sz="1200">
                <a:solidFill>
                  <a:schemeClr val="tx1"/>
                </a:solidFill>
                <a:latin typeface="Arial" panose="020B0604020202020204" pitchFamily="34" charset="0"/>
              </a:defRPr>
            </a:lvl8pPr>
            <a:lvl9pPr marL="3826164" indent="-223597" defTabSz="89438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mtClean="0">
                <a:cs typeface="Arial" panose="020B0604020202020204" pitchFamily="34" charset="0"/>
              </a:rPr>
              <a:t>9th Grade Presentation 2016-2017</a:t>
            </a:r>
          </a:p>
        </p:txBody>
      </p:sp>
      <p:sp>
        <p:nvSpPr>
          <p:cNvPr id="27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4387">
              <a:spcBef>
                <a:spcPct val="30000"/>
              </a:spcBef>
              <a:defRPr sz="1200">
                <a:solidFill>
                  <a:schemeClr val="tx1"/>
                </a:solidFill>
                <a:latin typeface="Arial" panose="020B0604020202020204" pitchFamily="34" charset="0"/>
              </a:defRPr>
            </a:lvl1pPr>
            <a:lvl2pPr marL="730208" indent="-279887" defTabSz="894387">
              <a:spcBef>
                <a:spcPct val="30000"/>
              </a:spcBef>
              <a:defRPr sz="1200">
                <a:solidFill>
                  <a:schemeClr val="tx1"/>
                </a:solidFill>
                <a:latin typeface="Arial" panose="020B0604020202020204" pitchFamily="34" charset="0"/>
              </a:defRPr>
            </a:lvl2pPr>
            <a:lvl3pPr marL="1124239" indent="-223597" defTabSz="894387">
              <a:spcBef>
                <a:spcPct val="30000"/>
              </a:spcBef>
              <a:defRPr sz="1200">
                <a:solidFill>
                  <a:schemeClr val="tx1"/>
                </a:solidFill>
                <a:latin typeface="Arial" panose="020B0604020202020204" pitchFamily="34" charset="0"/>
              </a:defRPr>
            </a:lvl3pPr>
            <a:lvl4pPr marL="1574560" indent="-223597" defTabSz="894387">
              <a:spcBef>
                <a:spcPct val="30000"/>
              </a:spcBef>
              <a:defRPr sz="1200">
                <a:solidFill>
                  <a:schemeClr val="tx1"/>
                </a:solidFill>
                <a:latin typeface="Arial" panose="020B0604020202020204" pitchFamily="34" charset="0"/>
              </a:defRPr>
            </a:lvl4pPr>
            <a:lvl5pPr marL="2024881" indent="-223597" defTabSz="894387">
              <a:spcBef>
                <a:spcPct val="30000"/>
              </a:spcBef>
              <a:defRPr sz="1200">
                <a:solidFill>
                  <a:schemeClr val="tx1"/>
                </a:solidFill>
                <a:latin typeface="Arial" panose="020B0604020202020204" pitchFamily="34" charset="0"/>
              </a:defRPr>
            </a:lvl5pPr>
            <a:lvl6pPr marL="2475201" indent="-223597" defTabSz="894387" eaLnBrk="0" fontAlgn="base" hangingPunct="0">
              <a:spcBef>
                <a:spcPct val="30000"/>
              </a:spcBef>
              <a:spcAft>
                <a:spcPct val="0"/>
              </a:spcAft>
              <a:defRPr sz="1200">
                <a:solidFill>
                  <a:schemeClr val="tx1"/>
                </a:solidFill>
                <a:latin typeface="Arial" panose="020B0604020202020204" pitchFamily="34" charset="0"/>
              </a:defRPr>
            </a:lvl6pPr>
            <a:lvl7pPr marL="2925522" indent="-223597" defTabSz="894387" eaLnBrk="0" fontAlgn="base" hangingPunct="0">
              <a:spcBef>
                <a:spcPct val="30000"/>
              </a:spcBef>
              <a:spcAft>
                <a:spcPct val="0"/>
              </a:spcAft>
              <a:defRPr sz="1200">
                <a:solidFill>
                  <a:schemeClr val="tx1"/>
                </a:solidFill>
                <a:latin typeface="Arial" panose="020B0604020202020204" pitchFamily="34" charset="0"/>
              </a:defRPr>
            </a:lvl7pPr>
            <a:lvl8pPr marL="3375843" indent="-223597" defTabSz="894387" eaLnBrk="0" fontAlgn="base" hangingPunct="0">
              <a:spcBef>
                <a:spcPct val="30000"/>
              </a:spcBef>
              <a:spcAft>
                <a:spcPct val="0"/>
              </a:spcAft>
              <a:defRPr sz="1200">
                <a:solidFill>
                  <a:schemeClr val="tx1"/>
                </a:solidFill>
                <a:latin typeface="Arial" panose="020B0604020202020204" pitchFamily="34" charset="0"/>
              </a:defRPr>
            </a:lvl8pPr>
            <a:lvl9pPr marL="3826164" indent="-223597" defTabSz="89438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29531C-9051-4D9A-8D49-87CCEFF85773}" type="slidenum">
              <a:rPr lang="en-US" altLang="en-US" smtClean="0">
                <a:cs typeface="Arial" panose="020B0604020202020204" pitchFamily="34" charset="0"/>
              </a:rPr>
              <a:pPr>
                <a:spcBef>
                  <a:spcPct val="0"/>
                </a:spcBef>
              </a:pPr>
              <a:t>8</a:t>
            </a:fld>
            <a:endParaRPr lang="en-US" altLang="en-US" smtClean="0">
              <a:cs typeface="Arial" panose="020B0604020202020204" pitchFamily="34" charset="0"/>
            </a:endParaRPr>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27654" name="Date Placeholder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5951">
              <a:defRPr>
                <a:solidFill>
                  <a:schemeClr val="tx1"/>
                </a:solidFill>
                <a:latin typeface="Arial" panose="020B0604020202020204" pitchFamily="34" charset="0"/>
              </a:defRPr>
            </a:lvl1pPr>
            <a:lvl2pPr marL="731771" indent="-281450" defTabSz="895951">
              <a:defRPr>
                <a:solidFill>
                  <a:schemeClr val="tx1"/>
                </a:solidFill>
                <a:latin typeface="Arial" panose="020B0604020202020204" pitchFamily="34" charset="0"/>
              </a:defRPr>
            </a:lvl2pPr>
            <a:lvl3pPr marL="1125802" indent="-225160" defTabSz="895951">
              <a:defRPr>
                <a:solidFill>
                  <a:schemeClr val="tx1"/>
                </a:solidFill>
                <a:latin typeface="Arial" panose="020B0604020202020204" pitchFamily="34" charset="0"/>
              </a:defRPr>
            </a:lvl3pPr>
            <a:lvl4pPr marL="1576123" indent="-225160" defTabSz="895951">
              <a:defRPr>
                <a:solidFill>
                  <a:schemeClr val="tx1"/>
                </a:solidFill>
                <a:latin typeface="Arial" panose="020B0604020202020204" pitchFamily="34" charset="0"/>
              </a:defRPr>
            </a:lvl4pPr>
            <a:lvl5pPr marL="2026444" indent="-225160" defTabSz="895951">
              <a:defRPr>
                <a:solidFill>
                  <a:schemeClr val="tx1"/>
                </a:solidFill>
                <a:latin typeface="Arial" panose="020B0604020202020204" pitchFamily="34" charset="0"/>
              </a:defRPr>
            </a:lvl5pPr>
            <a:lvl6pPr marL="2476764" indent="-225160" defTabSz="895951" eaLnBrk="0" fontAlgn="base" hangingPunct="0">
              <a:spcBef>
                <a:spcPct val="0"/>
              </a:spcBef>
              <a:spcAft>
                <a:spcPct val="0"/>
              </a:spcAft>
              <a:defRPr>
                <a:solidFill>
                  <a:schemeClr val="tx1"/>
                </a:solidFill>
                <a:latin typeface="Arial" panose="020B0604020202020204" pitchFamily="34" charset="0"/>
              </a:defRPr>
            </a:lvl6pPr>
            <a:lvl7pPr marL="2927085" indent="-225160" defTabSz="895951" eaLnBrk="0" fontAlgn="base" hangingPunct="0">
              <a:spcBef>
                <a:spcPct val="0"/>
              </a:spcBef>
              <a:spcAft>
                <a:spcPct val="0"/>
              </a:spcAft>
              <a:defRPr>
                <a:solidFill>
                  <a:schemeClr val="tx1"/>
                </a:solidFill>
                <a:latin typeface="Arial" panose="020B0604020202020204" pitchFamily="34" charset="0"/>
              </a:defRPr>
            </a:lvl7pPr>
            <a:lvl8pPr marL="3377406" indent="-225160" defTabSz="895951" eaLnBrk="0" fontAlgn="base" hangingPunct="0">
              <a:spcBef>
                <a:spcPct val="0"/>
              </a:spcBef>
              <a:spcAft>
                <a:spcPct val="0"/>
              </a:spcAft>
              <a:defRPr>
                <a:solidFill>
                  <a:schemeClr val="tx1"/>
                </a:solidFill>
                <a:latin typeface="Arial" panose="020B0604020202020204" pitchFamily="34" charset="0"/>
              </a:defRPr>
            </a:lvl8pPr>
            <a:lvl9pPr marL="3827727" indent="-225160" defTabSz="895951" eaLnBrk="0" fontAlgn="base" hangingPunct="0">
              <a:spcBef>
                <a:spcPct val="0"/>
              </a:spcBef>
              <a:spcAft>
                <a:spcPct val="0"/>
              </a:spcAft>
              <a:defRPr>
                <a:solidFill>
                  <a:schemeClr val="tx1"/>
                </a:solidFill>
                <a:latin typeface="Arial" panose="020B0604020202020204" pitchFamily="34" charset="0"/>
              </a:defRPr>
            </a:lvl9pPr>
          </a:lstStyle>
          <a:p>
            <a:fld id="{75F73C0A-3E71-40C7-A8FB-85B8089F6A5A}" type="datetime1">
              <a:rPr lang="en-US" altLang="en-US" smtClean="0">
                <a:cs typeface="Arial" panose="020B0604020202020204" pitchFamily="34" charset="0"/>
              </a:rPr>
              <a:pPr/>
              <a:t>3/1/2017</a:t>
            </a:fld>
            <a:endParaRPr lang="en-US" altLang="en-US" smtClean="0">
              <a:cs typeface="Arial" panose="020B0604020202020204" pitchFamily="34" charset="0"/>
            </a:endParaRPr>
          </a:p>
        </p:txBody>
      </p:sp>
    </p:spTree>
    <p:extLst>
      <p:ext uri="{BB962C8B-B14F-4D97-AF65-F5344CB8AC3E}">
        <p14:creationId xmlns:p14="http://schemas.microsoft.com/office/powerpoint/2010/main" val="2567944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Session 2 - Foundation + Endorsement Program</a:t>
            </a:r>
            <a:endParaRPr lang="en-US"/>
          </a:p>
        </p:txBody>
      </p:sp>
      <p:sp>
        <p:nvSpPr>
          <p:cNvPr id="5" name="Slide Number Placeholder 4"/>
          <p:cNvSpPr>
            <a:spLocks noGrp="1"/>
          </p:cNvSpPr>
          <p:nvPr>
            <p:ph type="sldNum" sz="quarter" idx="11"/>
          </p:nvPr>
        </p:nvSpPr>
        <p:spPr/>
        <p:txBody>
          <a:bodyPr/>
          <a:lstStyle/>
          <a:p>
            <a:fld id="{8EF302D3-2BF3-4F1C-9BE7-8265385F0932}" type="slidenum">
              <a:rPr lang="en-US" smtClean="0"/>
              <a:t>9</a:t>
            </a:fld>
            <a:endParaRPr lang="en-US"/>
          </a:p>
        </p:txBody>
      </p:sp>
    </p:spTree>
    <p:extLst>
      <p:ext uri="{BB962C8B-B14F-4D97-AF65-F5344CB8AC3E}">
        <p14:creationId xmlns:p14="http://schemas.microsoft.com/office/powerpoint/2010/main" val="4153601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D854CD-18F1-4812-AC0E-04607660B74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202872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854CD-18F1-4812-AC0E-04607660B745}"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7753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FBD854CD-18F1-4812-AC0E-04607660B74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3460858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D854CD-18F1-4812-AC0E-04607660B745}" type="datetimeFigureOut">
              <a:rPr lang="en-US" smtClean="0"/>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1335345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D854CD-18F1-4812-AC0E-04607660B74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965066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D854CD-18F1-4812-AC0E-04607660B74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241933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D854CD-18F1-4812-AC0E-04607660B74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936661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854CD-18F1-4812-AC0E-04607660B74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353980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D854CD-18F1-4812-AC0E-04607660B745}"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65079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D854CD-18F1-4812-AC0E-04607660B745}" type="datetimeFigureOut">
              <a:rPr lang="en-US" smtClean="0"/>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85927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D854CD-18F1-4812-AC0E-04607660B745}" type="datetimeFigureOut">
              <a:rPr lang="en-US" smtClean="0"/>
              <a:t>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180052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854CD-18F1-4812-AC0E-04607660B745}" type="datetimeFigureOut">
              <a:rPr lang="en-US" smtClean="0"/>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292048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854CD-18F1-4812-AC0E-04607660B745}"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323514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FBD854CD-18F1-4812-AC0E-04607660B745}" type="datetimeFigureOut">
              <a:rPr lang="en-US" smtClean="0"/>
              <a:t>3/1/2017</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2819A753-DCBB-40D8-B95D-343AD9A1AB95}" type="slidenum">
              <a:rPr lang="en-US" smtClean="0"/>
              <a:t>‹#›</a:t>
            </a:fld>
            <a:endParaRPr lang="en-US"/>
          </a:p>
        </p:txBody>
      </p:sp>
    </p:spTree>
    <p:extLst>
      <p:ext uri="{BB962C8B-B14F-4D97-AF65-F5344CB8AC3E}">
        <p14:creationId xmlns:p14="http://schemas.microsoft.com/office/powerpoint/2010/main" val="364662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FBD854CD-18F1-4812-AC0E-04607660B745}" type="datetimeFigureOut">
              <a:rPr lang="en-US" smtClean="0"/>
              <a:t>3/1/2017</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2819A753-DCBB-40D8-B95D-343AD9A1AB95}" type="slidenum">
              <a:rPr lang="en-US" smtClean="0"/>
              <a:t>‹#›</a:t>
            </a:fld>
            <a:endParaRPr lang="en-US"/>
          </a:p>
        </p:txBody>
      </p:sp>
    </p:spTree>
    <p:extLst>
      <p:ext uri="{BB962C8B-B14F-4D97-AF65-F5344CB8AC3E}">
        <p14:creationId xmlns:p14="http://schemas.microsoft.com/office/powerpoint/2010/main" val="3538254626"/>
      </p:ext>
    </p:extLst>
  </p:cSld>
  <p:clrMap bg1="dk1" tx1="lt1" bg2="dk2" tx2="lt2" accent1="accent1" accent2="accent2" accent3="accent3" accent4="accent4" accent5="accent5" accent6="accent6" hlink="hlink" folHlink="folHlink"/>
  <p:sldLayoutIdLst>
    <p:sldLayoutId id="2147484564" r:id="rId1"/>
    <p:sldLayoutId id="2147484565" r:id="rId2"/>
    <p:sldLayoutId id="2147484566" r:id="rId3"/>
    <p:sldLayoutId id="2147484567" r:id="rId4"/>
    <p:sldLayoutId id="2147484568" r:id="rId5"/>
    <p:sldLayoutId id="2147484569" r:id="rId6"/>
    <p:sldLayoutId id="2147484570" r:id="rId7"/>
    <p:sldLayoutId id="2147484571" r:id="rId8"/>
    <p:sldLayoutId id="2147484572" r:id="rId9"/>
    <p:sldLayoutId id="2147484573" r:id="rId10"/>
    <p:sldLayoutId id="2147484574" r:id="rId11"/>
    <p:sldLayoutId id="2147484575" r:id="rId12"/>
    <p:sldLayoutId id="2147484576" r:id="rId13"/>
    <p:sldLayoutId id="2147484577"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7.wmf"/><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wmf"/><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hyperlink" Target="http://www.cfisd.net/"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572000"/>
            <a:ext cx="5829300" cy="2133599"/>
          </a:xfrm>
        </p:spPr>
        <p:txBody>
          <a:bodyPr>
            <a:normAutofit/>
          </a:bodyPr>
          <a:lstStyle/>
          <a:p>
            <a:r>
              <a:rPr lang="en-US" dirty="0" smtClean="0">
                <a:solidFill>
                  <a:schemeClr val="tx1"/>
                </a:solidFill>
              </a:rPr>
              <a:t>8</a:t>
            </a:r>
            <a:r>
              <a:rPr lang="en-US" baseline="30000" dirty="0" smtClean="0">
                <a:solidFill>
                  <a:schemeClr val="tx1"/>
                </a:solidFill>
              </a:rPr>
              <a:t>th</a:t>
            </a:r>
            <a:r>
              <a:rPr lang="en-US" dirty="0" smtClean="0">
                <a:solidFill>
                  <a:schemeClr val="tx1"/>
                </a:solidFill>
              </a:rPr>
              <a:t> to 9</a:t>
            </a:r>
            <a:r>
              <a:rPr lang="en-US" baseline="30000" dirty="0" smtClean="0">
                <a:solidFill>
                  <a:schemeClr val="tx1"/>
                </a:solidFill>
              </a:rPr>
              <a:t>th</a:t>
            </a:r>
            <a:r>
              <a:rPr lang="en-US" dirty="0" smtClean="0">
                <a:solidFill>
                  <a:schemeClr val="tx1"/>
                </a:solidFill>
              </a:rPr>
              <a:t> Registration 2017</a:t>
            </a:r>
            <a:endParaRPr lang="en-US" dirty="0">
              <a:solidFill>
                <a:schemeClr val="tx1"/>
              </a:solidFill>
            </a:endParaRPr>
          </a:p>
        </p:txBody>
      </p:sp>
      <p:sp>
        <p:nvSpPr>
          <p:cNvPr id="4" name="TextBox 3"/>
          <p:cNvSpPr txBox="1"/>
          <p:nvPr/>
        </p:nvSpPr>
        <p:spPr>
          <a:xfrm>
            <a:off x="990600" y="762000"/>
            <a:ext cx="7848600" cy="3416320"/>
          </a:xfrm>
          <a:prstGeom prst="rect">
            <a:avLst/>
          </a:prstGeom>
          <a:noFill/>
        </p:spPr>
        <p:txBody>
          <a:bodyPr wrap="square" rtlCol="0">
            <a:spAutoFit/>
          </a:bodyPr>
          <a:lstStyle/>
          <a:p>
            <a:pPr algn="ctr"/>
            <a:r>
              <a:rPr lang="en-US" sz="5400" b="1" dirty="0" smtClean="0">
                <a:solidFill>
                  <a:srgbClr val="FF6600"/>
                </a:solidFill>
              </a:rPr>
              <a:t>Welcome </a:t>
            </a:r>
          </a:p>
          <a:p>
            <a:pPr algn="ctr"/>
            <a:r>
              <a:rPr lang="en-US" sz="5400" b="1" dirty="0" smtClean="0">
                <a:solidFill>
                  <a:srgbClr val="FF6600"/>
                </a:solidFill>
              </a:rPr>
              <a:t>BRIDGELAND </a:t>
            </a:r>
          </a:p>
          <a:p>
            <a:pPr algn="ctr"/>
            <a:r>
              <a:rPr lang="en-US" sz="5400" b="1" dirty="0" smtClean="0">
                <a:solidFill>
                  <a:srgbClr val="FF6600"/>
                </a:solidFill>
              </a:rPr>
              <a:t>High School </a:t>
            </a:r>
          </a:p>
          <a:p>
            <a:pPr algn="ctr"/>
            <a:r>
              <a:rPr lang="en-US" sz="5400" b="1" dirty="0" smtClean="0">
                <a:solidFill>
                  <a:srgbClr val="FF6600"/>
                </a:solidFill>
              </a:rPr>
              <a:t>Class of 2021</a:t>
            </a:r>
            <a:endParaRPr lang="en-US" sz="5400" b="1" dirty="0">
              <a:solidFill>
                <a:srgbClr val="FF6600"/>
              </a:solidFill>
            </a:endParaRPr>
          </a:p>
        </p:txBody>
      </p:sp>
    </p:spTree>
    <p:extLst>
      <p:ext uri="{BB962C8B-B14F-4D97-AF65-F5344CB8AC3E}">
        <p14:creationId xmlns:p14="http://schemas.microsoft.com/office/powerpoint/2010/main" val="2596252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a:xfrm>
            <a:off x="457200" y="381000"/>
            <a:ext cx="8229600" cy="838200"/>
          </a:xfrm>
        </p:spPr>
        <p:txBody>
          <a:bodyPr/>
          <a:lstStyle/>
          <a:p>
            <a:pPr eaLnBrk="1" hangingPunct="1">
              <a:defRPr/>
            </a:pPr>
            <a:r>
              <a:rPr lang="en-US" sz="3600" dirty="0" smtClean="0">
                <a:solidFill>
                  <a:srgbClr val="FF6600"/>
                </a:solidFill>
              </a:rPr>
              <a:t>High School Course Levels</a:t>
            </a:r>
          </a:p>
        </p:txBody>
      </p:sp>
      <p:sp>
        <p:nvSpPr>
          <p:cNvPr id="436227" name="Rectangle 3"/>
          <p:cNvSpPr>
            <a:spLocks noGrp="1" noChangeArrowheads="1"/>
          </p:cNvSpPr>
          <p:nvPr>
            <p:ph idx="1"/>
          </p:nvPr>
        </p:nvSpPr>
        <p:spPr>
          <a:xfrm>
            <a:off x="228600" y="2667000"/>
            <a:ext cx="8458200" cy="4343400"/>
          </a:xfrm>
        </p:spPr>
        <p:txBody>
          <a:bodyPr>
            <a:normAutofit/>
          </a:bodyPr>
          <a:lstStyle/>
          <a:p>
            <a:pPr eaLnBrk="1" hangingPunct="1">
              <a:lnSpc>
                <a:spcPct val="80000"/>
              </a:lnSpc>
              <a:buNone/>
              <a:defRPr/>
            </a:pPr>
            <a:endParaRPr lang="en-US" sz="2400" dirty="0" smtClean="0"/>
          </a:p>
          <a:p>
            <a:pPr lvl="1" eaLnBrk="1" hangingPunct="1">
              <a:lnSpc>
                <a:spcPct val="80000"/>
              </a:lnSpc>
              <a:buFont typeface="Wingdings" panose="05000000000000000000" pitchFamily="2" charset="2"/>
              <a:buChar char="q"/>
              <a:defRPr/>
            </a:pPr>
            <a:r>
              <a:rPr lang="en-US" sz="2400" dirty="0" smtClean="0"/>
              <a:t> </a:t>
            </a:r>
            <a:r>
              <a:rPr lang="en-US" sz="2400" b="1" dirty="0" smtClean="0"/>
              <a:t>L</a:t>
            </a:r>
            <a:r>
              <a:rPr lang="en-US" sz="2400" dirty="0" smtClean="0"/>
              <a:t> = on-level </a:t>
            </a:r>
          </a:p>
          <a:p>
            <a:pPr lvl="1" eaLnBrk="1" hangingPunct="1">
              <a:lnSpc>
                <a:spcPct val="80000"/>
              </a:lnSpc>
              <a:buFont typeface="Wingdings" panose="05000000000000000000" pitchFamily="2" charset="2"/>
              <a:buChar char="q"/>
              <a:defRPr/>
            </a:pPr>
            <a:r>
              <a:rPr lang="en-US" sz="2400" b="1" dirty="0" smtClean="0"/>
              <a:t> K</a:t>
            </a:r>
            <a:r>
              <a:rPr lang="en-US" sz="2400" dirty="0" smtClean="0"/>
              <a:t> = above level – more rigorous; similar to    </a:t>
            </a:r>
          </a:p>
          <a:p>
            <a:pPr lvl="1" eaLnBrk="1" hangingPunct="1">
              <a:lnSpc>
                <a:spcPct val="80000"/>
              </a:lnSpc>
              <a:buFont typeface="Wingdings" panose="05000000000000000000" pitchFamily="2" charset="2"/>
              <a:buChar char="q"/>
              <a:defRPr/>
            </a:pPr>
            <a:r>
              <a:rPr lang="en-US" sz="2400" dirty="0" smtClean="0"/>
              <a:t>      Level 1 in middle school</a:t>
            </a:r>
          </a:p>
          <a:p>
            <a:pPr lvl="1" eaLnBrk="1" hangingPunct="1">
              <a:lnSpc>
                <a:spcPct val="80000"/>
              </a:lnSpc>
              <a:buFont typeface="Wingdings" panose="05000000000000000000" pitchFamily="2" charset="2"/>
              <a:buChar char="q"/>
              <a:defRPr/>
            </a:pPr>
            <a:r>
              <a:rPr lang="en-US" sz="2400" b="1" dirty="0" smtClean="0"/>
              <a:t> H</a:t>
            </a:r>
            <a:r>
              <a:rPr lang="en-US" sz="2400" dirty="0" smtClean="0"/>
              <a:t> = Horizons (G/T) - must be tested and identified</a:t>
            </a:r>
          </a:p>
          <a:p>
            <a:pPr lvl="1" eaLnBrk="1" hangingPunct="1">
              <a:lnSpc>
                <a:spcPct val="80000"/>
              </a:lnSpc>
              <a:buFont typeface="Wingdings" panose="05000000000000000000" pitchFamily="2" charset="2"/>
              <a:buChar char="q"/>
              <a:defRPr/>
            </a:pPr>
            <a:r>
              <a:rPr lang="en-US" sz="2400" b="1" dirty="0" smtClean="0"/>
              <a:t> AP</a:t>
            </a:r>
            <a:r>
              <a:rPr lang="en-US" sz="2400" dirty="0" smtClean="0"/>
              <a:t> = Advanced Placement – earn possible college credit by taking AP exam in the spring</a:t>
            </a:r>
          </a:p>
          <a:p>
            <a:pPr lvl="1" eaLnBrk="1" hangingPunct="1">
              <a:lnSpc>
                <a:spcPct val="80000"/>
              </a:lnSpc>
              <a:buFont typeface="Wingdings" panose="05000000000000000000" pitchFamily="2" charset="2"/>
              <a:buChar char="q"/>
              <a:defRPr/>
            </a:pPr>
            <a:r>
              <a:rPr lang="en-US" sz="2400" b="1" dirty="0" smtClean="0"/>
              <a:t> DC</a:t>
            </a:r>
            <a:r>
              <a:rPr lang="en-US" sz="2400" dirty="0" smtClean="0"/>
              <a:t> = Dual Credit – earn both high school credit and college credit for specific high school courses; specific entry requirements must be met before enrolling in these courses</a:t>
            </a:r>
          </a:p>
          <a:p>
            <a:pPr algn="ctr" eaLnBrk="1" hangingPunct="1">
              <a:lnSpc>
                <a:spcPct val="80000"/>
              </a:lnSpc>
              <a:defRPr/>
            </a:pPr>
            <a:endParaRPr lang="en-US" sz="2400" dirty="0" smtClean="0"/>
          </a:p>
          <a:p>
            <a:pPr eaLnBrk="1" hangingPunct="1">
              <a:lnSpc>
                <a:spcPct val="80000"/>
              </a:lnSpc>
              <a:defRPr/>
            </a:pPr>
            <a:endParaRPr lang="en-US" sz="2400" dirty="0" smtClean="0"/>
          </a:p>
          <a:p>
            <a:pPr eaLnBrk="1" hangingPunct="1">
              <a:lnSpc>
                <a:spcPct val="80000"/>
              </a:lnSpc>
              <a:defRPr/>
            </a:pPr>
            <a:endParaRPr lang="en-US" sz="2400" dirty="0" smtClean="0"/>
          </a:p>
          <a:p>
            <a:pPr lvl="1" eaLnBrk="1" hangingPunct="1">
              <a:lnSpc>
                <a:spcPct val="80000"/>
              </a:lnSpc>
              <a:defRPr/>
            </a:pPr>
            <a:endParaRPr lang="en-US" sz="2400" dirty="0" smtClean="0"/>
          </a:p>
        </p:txBody>
      </p:sp>
    </p:spTree>
    <p:extLst>
      <p:ext uri="{BB962C8B-B14F-4D97-AF65-F5344CB8AC3E}">
        <p14:creationId xmlns:p14="http://schemas.microsoft.com/office/powerpoint/2010/main" val="2797926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81000" y="367145"/>
            <a:ext cx="8229600" cy="1143000"/>
          </a:xfrm>
        </p:spPr>
        <p:txBody>
          <a:bodyPr/>
          <a:lstStyle/>
          <a:p>
            <a:r>
              <a:rPr lang="en-US" altLang="en-US" dirty="0" smtClean="0">
                <a:solidFill>
                  <a:srgbClr val="FF6600"/>
                </a:solidFill>
              </a:rPr>
              <a:t>Advanced Classes</a:t>
            </a:r>
          </a:p>
        </p:txBody>
      </p:sp>
      <p:sp>
        <p:nvSpPr>
          <p:cNvPr id="3" name="Content Placeholder 2"/>
          <p:cNvSpPr>
            <a:spLocks noGrp="1"/>
          </p:cNvSpPr>
          <p:nvPr>
            <p:ph idx="1"/>
          </p:nvPr>
        </p:nvSpPr>
        <p:spPr>
          <a:xfrm>
            <a:off x="609600" y="1905000"/>
            <a:ext cx="8153400" cy="5105400"/>
          </a:xfrm>
        </p:spPr>
        <p:txBody>
          <a:bodyPr>
            <a:normAutofit/>
          </a:bodyPr>
          <a:lstStyle/>
          <a:p>
            <a:pPr>
              <a:defRPr/>
            </a:pPr>
            <a:r>
              <a:rPr lang="en-US" sz="2400" dirty="0"/>
              <a:t>Eligibility for </a:t>
            </a:r>
            <a:r>
              <a:rPr lang="en-US" sz="2400" dirty="0" smtClean="0"/>
              <a:t>K/AP- level </a:t>
            </a:r>
            <a:r>
              <a:rPr lang="en-US" sz="2400" dirty="0"/>
              <a:t>c</a:t>
            </a:r>
            <a:r>
              <a:rPr lang="en-US" sz="2400" dirty="0" smtClean="0"/>
              <a:t>ourse </a:t>
            </a:r>
            <a:r>
              <a:rPr lang="en-US" sz="2400" dirty="0"/>
              <a:t>e</a:t>
            </a:r>
            <a:r>
              <a:rPr lang="en-US" sz="2400" dirty="0" smtClean="0"/>
              <a:t>ntry</a:t>
            </a:r>
            <a:r>
              <a:rPr lang="en-US" sz="2400" dirty="0"/>
              <a:t>: A grade of </a:t>
            </a:r>
            <a:r>
              <a:rPr lang="en-US" sz="2400" dirty="0" smtClean="0"/>
              <a:t>85+ in previous year avg. of L </a:t>
            </a:r>
            <a:r>
              <a:rPr lang="en-US" sz="2400" dirty="0"/>
              <a:t>level class in same subject </a:t>
            </a:r>
            <a:r>
              <a:rPr lang="en-US" sz="2400" dirty="0" smtClean="0"/>
              <a:t>area, or 75+ in previous year of K (Level 1 Middle School)</a:t>
            </a:r>
          </a:p>
          <a:p>
            <a:pPr>
              <a:defRPr/>
            </a:pPr>
            <a:r>
              <a:rPr lang="en-US" sz="2400" dirty="0" smtClean="0"/>
              <a:t>Students </a:t>
            </a:r>
            <a:r>
              <a:rPr lang="en-US" sz="2400" dirty="0"/>
              <a:t>will be removed if they have a </a:t>
            </a:r>
            <a:r>
              <a:rPr lang="en-US" sz="2400" dirty="0" smtClean="0"/>
              <a:t>C-  (74-70) in </a:t>
            </a:r>
            <a:r>
              <a:rPr lang="en-US" sz="2400" dirty="0"/>
              <a:t>a </a:t>
            </a:r>
            <a:r>
              <a:rPr lang="en-US" sz="2400" dirty="0" smtClean="0"/>
              <a:t>K/AP </a:t>
            </a:r>
            <a:r>
              <a:rPr lang="en-US" sz="2400" dirty="0"/>
              <a:t>l</a:t>
            </a:r>
            <a:r>
              <a:rPr lang="en-US" sz="2400" dirty="0" smtClean="0"/>
              <a:t>evel </a:t>
            </a:r>
            <a:r>
              <a:rPr lang="en-US" sz="2400" dirty="0"/>
              <a:t>class at Semester</a:t>
            </a:r>
          </a:p>
          <a:p>
            <a:pPr>
              <a:defRPr/>
            </a:pPr>
            <a:r>
              <a:rPr lang="en-US" sz="2400" dirty="0"/>
              <a:t>Students will be removed if they have an F </a:t>
            </a:r>
            <a:r>
              <a:rPr lang="en-US" sz="2400" dirty="0" smtClean="0"/>
              <a:t>(69 or below) in </a:t>
            </a:r>
            <a:r>
              <a:rPr lang="en-US" sz="2400" dirty="0"/>
              <a:t>a </a:t>
            </a:r>
            <a:r>
              <a:rPr lang="en-US" sz="2400" dirty="0" smtClean="0"/>
              <a:t>K/AP </a:t>
            </a:r>
            <a:r>
              <a:rPr lang="en-US" sz="2400" dirty="0"/>
              <a:t>l</a:t>
            </a:r>
            <a:r>
              <a:rPr lang="en-US" sz="2400" dirty="0" smtClean="0"/>
              <a:t>evel </a:t>
            </a:r>
            <a:r>
              <a:rPr lang="en-US" sz="2400" dirty="0"/>
              <a:t>class for any grading period</a:t>
            </a:r>
          </a:p>
          <a:p>
            <a:pPr marL="0" indent="0">
              <a:buNone/>
              <a:defRPr/>
            </a:pPr>
            <a:endParaRPr lang="en-US" dirty="0"/>
          </a:p>
        </p:txBody>
      </p:sp>
    </p:spTree>
    <p:extLst>
      <p:ext uri="{BB962C8B-B14F-4D97-AF65-F5344CB8AC3E}">
        <p14:creationId xmlns:p14="http://schemas.microsoft.com/office/powerpoint/2010/main" val="1994455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952500"/>
            <a:ext cx="7772400" cy="685800"/>
          </a:xfrm>
        </p:spPr>
        <p:txBody>
          <a:bodyPr/>
          <a:lstStyle/>
          <a:p>
            <a:pPr eaLnBrk="1" hangingPunct="1"/>
            <a:r>
              <a:rPr lang="en-US" altLang="en-US" sz="4000" b="1" dirty="0" smtClean="0">
                <a:solidFill>
                  <a:srgbClr val="FF6600"/>
                </a:solidFill>
              </a:rPr>
              <a:t>Notes regarding </a:t>
            </a:r>
            <a:br>
              <a:rPr lang="en-US" altLang="en-US" sz="4000" b="1" dirty="0" smtClean="0">
                <a:solidFill>
                  <a:srgbClr val="FF6600"/>
                </a:solidFill>
              </a:rPr>
            </a:br>
            <a:r>
              <a:rPr lang="en-US" altLang="en-US" sz="4000" b="1" dirty="0" smtClean="0">
                <a:solidFill>
                  <a:srgbClr val="FF6600"/>
                </a:solidFill>
              </a:rPr>
              <a:t>K and AP classes</a:t>
            </a:r>
          </a:p>
        </p:txBody>
      </p:sp>
      <p:sp>
        <p:nvSpPr>
          <p:cNvPr id="31747" name="Rectangle 3"/>
          <p:cNvSpPr>
            <a:spLocks noGrp="1" noChangeArrowheads="1"/>
          </p:cNvSpPr>
          <p:nvPr>
            <p:ph idx="1"/>
          </p:nvPr>
        </p:nvSpPr>
        <p:spPr>
          <a:xfrm>
            <a:off x="533400" y="1295400"/>
            <a:ext cx="8305800" cy="5791200"/>
          </a:xfrm>
        </p:spPr>
        <p:txBody>
          <a:bodyPr>
            <a:normAutofit/>
          </a:bodyPr>
          <a:lstStyle/>
          <a:p>
            <a:pPr eaLnBrk="1" hangingPunct="1">
              <a:buFontTx/>
              <a:buNone/>
            </a:pPr>
            <a:endParaRPr lang="en-US" altLang="en-US" sz="2000" dirty="0" smtClean="0"/>
          </a:p>
          <a:p>
            <a:pPr eaLnBrk="1" hangingPunct="1"/>
            <a:r>
              <a:rPr lang="en-US" altLang="en-US" sz="2000" dirty="0" smtClean="0"/>
              <a:t>Algebra I is not available for K-level credit</a:t>
            </a:r>
          </a:p>
          <a:p>
            <a:pPr eaLnBrk="1" hangingPunct="1">
              <a:buFontTx/>
              <a:buNone/>
            </a:pPr>
            <a:endParaRPr lang="en-US" altLang="en-US" sz="2000" dirty="0" smtClean="0"/>
          </a:p>
          <a:p>
            <a:pPr eaLnBrk="1" hangingPunct="1"/>
            <a:r>
              <a:rPr lang="en-US" altLang="en-US" sz="2000" dirty="0" smtClean="0"/>
              <a:t>All freshman will take Biology L or K next year.</a:t>
            </a:r>
          </a:p>
          <a:p>
            <a:pPr eaLnBrk="1" hangingPunct="1"/>
            <a:endParaRPr lang="en-US" altLang="en-US" sz="2000" dirty="0" smtClean="0"/>
          </a:p>
          <a:p>
            <a:pPr eaLnBrk="1" hangingPunct="1"/>
            <a:r>
              <a:rPr lang="en-US" altLang="en-US" sz="2000" dirty="0" smtClean="0"/>
              <a:t>K/AP courses in high school require an additional 1-2 hour of studying per course each night</a:t>
            </a:r>
          </a:p>
          <a:p>
            <a:pPr eaLnBrk="1" hangingPunct="1"/>
            <a:endParaRPr lang="en-US" altLang="en-US" sz="2000" dirty="0" smtClean="0"/>
          </a:p>
          <a:p>
            <a:pPr eaLnBrk="1" hangingPunct="1"/>
            <a:r>
              <a:rPr lang="en-US" altLang="en-US" sz="2000" dirty="0" smtClean="0"/>
              <a:t>Human Geography AP, World History AP, and AP Computer Science Principles are freshman college level courses.  College credit may be earned through AP test scores as determined by each college.</a:t>
            </a:r>
          </a:p>
        </p:txBody>
      </p:sp>
    </p:spTree>
    <p:extLst>
      <p:ext uri="{BB962C8B-B14F-4D97-AF65-F5344CB8AC3E}">
        <p14:creationId xmlns:p14="http://schemas.microsoft.com/office/powerpoint/2010/main" val="191901562"/>
      </p:ext>
    </p:extLst>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fontScale="90000"/>
          </a:bodyPr>
          <a:lstStyle/>
          <a:p>
            <a:pPr>
              <a:defRPr/>
            </a:pPr>
            <a:r>
              <a:rPr lang="en-US" b="1" dirty="0" smtClean="0">
                <a:solidFill>
                  <a:srgbClr val="FF6600"/>
                </a:solidFill>
              </a:rPr>
              <a:t>Credit from Middle School Classes</a:t>
            </a:r>
            <a:endParaRPr lang="en-US" b="1" dirty="0">
              <a:solidFill>
                <a:srgbClr val="FF6600"/>
              </a:solidFill>
            </a:endParaRPr>
          </a:p>
        </p:txBody>
      </p:sp>
      <p:sp>
        <p:nvSpPr>
          <p:cNvPr id="33795" name="Content Placeholder 2"/>
          <p:cNvSpPr>
            <a:spLocks noGrp="1"/>
          </p:cNvSpPr>
          <p:nvPr>
            <p:ph idx="1"/>
          </p:nvPr>
        </p:nvSpPr>
        <p:spPr>
          <a:xfrm>
            <a:off x="533400" y="1981200"/>
            <a:ext cx="8153400" cy="5105400"/>
          </a:xfrm>
        </p:spPr>
        <p:txBody>
          <a:bodyPr>
            <a:normAutofit/>
          </a:bodyPr>
          <a:lstStyle/>
          <a:p>
            <a:r>
              <a:rPr lang="en-US" altLang="en-US" dirty="0" smtClean="0"/>
              <a:t>Algebra I  1.0</a:t>
            </a:r>
          </a:p>
          <a:p>
            <a:r>
              <a:rPr lang="en-US" altLang="en-US" dirty="0" smtClean="0"/>
              <a:t>Art 1    1.0</a:t>
            </a:r>
          </a:p>
          <a:p>
            <a:r>
              <a:rPr lang="en-US" altLang="en-US" dirty="0" smtClean="0"/>
              <a:t>Touch System Data Entry (Keyboarding) .5</a:t>
            </a:r>
          </a:p>
          <a:p>
            <a:r>
              <a:rPr lang="en-US" altLang="en-US" dirty="0" smtClean="0"/>
              <a:t>Business Information Management  1.0</a:t>
            </a:r>
          </a:p>
          <a:p>
            <a:r>
              <a:rPr lang="en-US" altLang="en-US" dirty="0" smtClean="0"/>
              <a:t>Principles of Human Services  .5</a:t>
            </a:r>
          </a:p>
          <a:p>
            <a:r>
              <a:rPr lang="en-US" altLang="en-US" dirty="0" smtClean="0"/>
              <a:t>Principles of Hospitality/Tourism  .5</a:t>
            </a:r>
          </a:p>
          <a:p>
            <a:r>
              <a:rPr lang="en-US" altLang="en-US" dirty="0" smtClean="0"/>
              <a:t>Concepts of Engineering   1.0</a:t>
            </a:r>
          </a:p>
          <a:p>
            <a:r>
              <a:rPr lang="en-US" altLang="en-US" dirty="0" smtClean="0"/>
              <a:t>Principles of Manufacturing  1.0</a:t>
            </a:r>
          </a:p>
          <a:p>
            <a:r>
              <a:rPr lang="en-US" altLang="en-US" dirty="0" smtClean="0"/>
              <a:t>Principles of Information Technology  .5</a:t>
            </a:r>
          </a:p>
          <a:p>
            <a:r>
              <a:rPr lang="en-US" altLang="en-US" dirty="0" smtClean="0"/>
              <a:t>Spanish 1-3K, French 1-2    1.0 per year</a:t>
            </a:r>
          </a:p>
          <a:p>
            <a:r>
              <a:rPr lang="en-US" altLang="en-US" dirty="0" smtClean="0"/>
              <a:t>Professional Communications  .5</a:t>
            </a:r>
          </a:p>
        </p:txBody>
      </p:sp>
    </p:spTree>
    <p:extLst>
      <p:ext uri="{BB962C8B-B14F-4D97-AF65-F5344CB8AC3E}">
        <p14:creationId xmlns:p14="http://schemas.microsoft.com/office/powerpoint/2010/main" val="3935755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28600" y="685800"/>
            <a:ext cx="8839200" cy="970450"/>
          </a:xfrm>
        </p:spPr>
        <p:txBody>
          <a:bodyPr/>
          <a:lstStyle/>
          <a:p>
            <a:r>
              <a:rPr lang="en-US" altLang="en-US" sz="4400" dirty="0" smtClean="0">
                <a:solidFill>
                  <a:srgbClr val="FF6600"/>
                </a:solidFill>
              </a:rPr>
              <a:t>EOC Tests Required for Graduation</a:t>
            </a:r>
          </a:p>
        </p:txBody>
      </p:sp>
      <p:sp>
        <p:nvSpPr>
          <p:cNvPr id="35843" name="Content Placeholder 2"/>
          <p:cNvSpPr>
            <a:spLocks noGrp="1"/>
          </p:cNvSpPr>
          <p:nvPr>
            <p:ph idx="1"/>
          </p:nvPr>
        </p:nvSpPr>
        <p:spPr/>
        <p:txBody>
          <a:bodyPr>
            <a:normAutofit/>
          </a:bodyPr>
          <a:lstStyle/>
          <a:p>
            <a:r>
              <a:rPr lang="en-US" altLang="en-US" sz="3200" dirty="0" smtClean="0"/>
              <a:t>Algebra I</a:t>
            </a:r>
          </a:p>
          <a:p>
            <a:r>
              <a:rPr lang="en-US" altLang="en-US" sz="3200" dirty="0" smtClean="0"/>
              <a:t>English I</a:t>
            </a:r>
          </a:p>
          <a:p>
            <a:r>
              <a:rPr lang="en-US" altLang="en-US" sz="3200" dirty="0" smtClean="0"/>
              <a:t>Biology</a:t>
            </a:r>
          </a:p>
          <a:p>
            <a:r>
              <a:rPr lang="en-US" altLang="en-US" sz="3200" dirty="0" smtClean="0"/>
              <a:t>English II</a:t>
            </a:r>
          </a:p>
          <a:p>
            <a:r>
              <a:rPr lang="en-US" altLang="en-US" sz="3200" dirty="0" smtClean="0"/>
              <a:t>US History</a:t>
            </a:r>
          </a:p>
        </p:txBody>
      </p:sp>
    </p:spTree>
    <p:extLst>
      <p:ext uri="{BB962C8B-B14F-4D97-AF65-F5344CB8AC3E}">
        <p14:creationId xmlns:p14="http://schemas.microsoft.com/office/powerpoint/2010/main" val="1720517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z="4400" b="1" dirty="0" smtClean="0">
                <a:solidFill>
                  <a:srgbClr val="FF6600"/>
                </a:solidFill>
              </a:rPr>
              <a:t>Endorsements</a:t>
            </a:r>
          </a:p>
        </p:txBody>
      </p:sp>
      <p:sp>
        <p:nvSpPr>
          <p:cNvPr id="36867" name="Content Placeholder 2"/>
          <p:cNvSpPr>
            <a:spLocks noGrp="1"/>
          </p:cNvSpPr>
          <p:nvPr>
            <p:ph idx="1"/>
          </p:nvPr>
        </p:nvSpPr>
        <p:spPr>
          <a:xfrm>
            <a:off x="809996" y="2514600"/>
            <a:ext cx="7524003" cy="3636510"/>
          </a:xfrm>
        </p:spPr>
        <p:txBody>
          <a:bodyPr>
            <a:noAutofit/>
          </a:bodyPr>
          <a:lstStyle/>
          <a:p>
            <a:r>
              <a:rPr lang="en-US" altLang="en-US" sz="2000" dirty="0" smtClean="0"/>
              <a:t>Business and Industry</a:t>
            </a:r>
          </a:p>
          <a:p>
            <a:r>
              <a:rPr lang="en-US" altLang="en-US" sz="2000" dirty="0" smtClean="0"/>
              <a:t>Arts and Humanities </a:t>
            </a:r>
            <a:r>
              <a:rPr lang="en-US" altLang="en-US" sz="1600" dirty="0" smtClean="0"/>
              <a:t>(Opt. 4 English – NO LONGER AVAILABLE)</a:t>
            </a:r>
          </a:p>
          <a:p>
            <a:r>
              <a:rPr lang="en-US" altLang="en-US" sz="2000" dirty="0" smtClean="0"/>
              <a:t>Multidisciplinary Studies</a:t>
            </a:r>
          </a:p>
          <a:p>
            <a:r>
              <a:rPr lang="en-US" altLang="en-US" sz="2000" dirty="0" smtClean="0"/>
              <a:t>Public Service</a:t>
            </a:r>
          </a:p>
          <a:p>
            <a:r>
              <a:rPr lang="en-US" altLang="en-US" sz="2000" dirty="0" smtClean="0"/>
              <a:t>STEM— </a:t>
            </a:r>
            <a:r>
              <a:rPr lang="en-US" altLang="en-US" sz="2000" b="1" dirty="0" smtClean="0"/>
              <a:t>must have Alg. II, Chemistry and Physics</a:t>
            </a:r>
          </a:p>
          <a:p>
            <a:endParaRPr lang="en-US" altLang="en-US" sz="2000" b="1" dirty="0" smtClean="0"/>
          </a:p>
          <a:p>
            <a:r>
              <a:rPr lang="en-US" altLang="en-US" sz="2000" dirty="0" smtClean="0"/>
              <a:t>Students must declare a primary Endorsement area by the end of 8</a:t>
            </a:r>
            <a:r>
              <a:rPr lang="en-US" altLang="en-US" sz="2000" baseline="30000" dirty="0" smtClean="0"/>
              <a:t>th</a:t>
            </a:r>
            <a:r>
              <a:rPr lang="en-US" altLang="en-US" sz="2000" dirty="0" smtClean="0"/>
              <a:t> grade (may also choose additional areas)</a:t>
            </a:r>
          </a:p>
          <a:p>
            <a:r>
              <a:rPr lang="en-US" altLang="en-US" sz="2000" dirty="0" smtClean="0"/>
              <a:t>Students will review selection during PACE class and may change endorsement area(s)</a:t>
            </a:r>
          </a:p>
        </p:txBody>
      </p:sp>
    </p:spTree>
    <p:extLst>
      <p:ext uri="{BB962C8B-B14F-4D97-AF65-F5344CB8AC3E}">
        <p14:creationId xmlns:p14="http://schemas.microsoft.com/office/powerpoint/2010/main" val="3458589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dirty="0" smtClean="0">
                <a:solidFill>
                  <a:srgbClr val="FF6600"/>
                </a:solidFill>
              </a:rPr>
              <a:t>Graduation Requirements</a:t>
            </a:r>
            <a:endParaRPr lang="en-US" dirty="0">
              <a:solidFill>
                <a:srgbClr val="FF66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283882"/>
              </p:ext>
            </p:extLst>
          </p:nvPr>
        </p:nvGraphicFramePr>
        <p:xfrm>
          <a:off x="685800" y="914400"/>
          <a:ext cx="8229600" cy="6187440"/>
        </p:xfrm>
        <a:graphic>
          <a:graphicData uri="http://schemas.openxmlformats.org/drawingml/2006/table">
            <a:tbl>
              <a:tblPr firstRow="1" bandRow="1">
                <a:tableStyleId>{5C22544A-7EE6-4342-B048-85BDC9FD1C3A}</a:tableStyleId>
              </a:tblPr>
              <a:tblGrid>
                <a:gridCol w="2743200"/>
                <a:gridCol w="2743200"/>
                <a:gridCol w="2743200"/>
              </a:tblGrid>
              <a:tr h="536237">
                <a:tc>
                  <a:txBody>
                    <a:bodyPr/>
                    <a:lstStyle/>
                    <a:p>
                      <a:r>
                        <a:rPr lang="en-US" dirty="0" smtClean="0"/>
                        <a:t>Academic Discipline</a:t>
                      </a:r>
                      <a:endParaRPr lang="en-US" dirty="0"/>
                    </a:p>
                  </a:txBody>
                  <a:tcPr/>
                </a:tc>
                <a:tc>
                  <a:txBody>
                    <a:bodyPr/>
                    <a:lstStyle/>
                    <a:p>
                      <a:r>
                        <a:rPr lang="en-US" dirty="0" smtClean="0"/>
                        <a:t>Foundation + Endorsement</a:t>
                      </a:r>
                      <a:endParaRPr lang="en-US" dirty="0"/>
                    </a:p>
                  </a:txBody>
                  <a:tcPr/>
                </a:tc>
                <a:tc>
                  <a:txBody>
                    <a:bodyPr/>
                    <a:lstStyle/>
                    <a:p>
                      <a:r>
                        <a:rPr lang="en-US" dirty="0" smtClean="0"/>
                        <a:t>Distinguished*</a:t>
                      </a:r>
                    </a:p>
                  </a:txBody>
                  <a:tcPr/>
                </a:tc>
              </a:tr>
              <a:tr h="306421">
                <a:tc>
                  <a:txBody>
                    <a:bodyPr/>
                    <a:lstStyle/>
                    <a:p>
                      <a:r>
                        <a:rPr lang="en-US" dirty="0" smtClean="0"/>
                        <a:t>English</a:t>
                      </a:r>
                      <a:endParaRPr lang="en-US" dirty="0"/>
                    </a:p>
                  </a:txBody>
                  <a:tcPr/>
                </a:tc>
                <a:tc>
                  <a:txBody>
                    <a:bodyPr/>
                    <a:lstStyle/>
                    <a:p>
                      <a:r>
                        <a:rPr lang="en-US" dirty="0" smtClean="0"/>
                        <a:t>4 credits</a:t>
                      </a:r>
                      <a:endParaRPr lang="en-US" dirty="0"/>
                    </a:p>
                  </a:txBody>
                  <a:tcPr/>
                </a:tc>
                <a:tc>
                  <a:txBody>
                    <a:bodyPr/>
                    <a:lstStyle/>
                    <a:p>
                      <a:r>
                        <a:rPr lang="en-US" dirty="0" smtClean="0"/>
                        <a:t>4 credits</a:t>
                      </a:r>
                    </a:p>
                  </a:txBody>
                  <a:tcPr/>
                </a:tc>
              </a:tr>
              <a:tr h="306421">
                <a:tc>
                  <a:txBody>
                    <a:bodyPr/>
                    <a:lstStyle/>
                    <a:p>
                      <a:r>
                        <a:rPr lang="en-US" dirty="0" smtClean="0"/>
                        <a:t>Math</a:t>
                      </a:r>
                      <a:endParaRPr lang="en-US" dirty="0"/>
                    </a:p>
                  </a:txBody>
                  <a:tcPr/>
                </a:tc>
                <a:tc>
                  <a:txBody>
                    <a:bodyPr/>
                    <a:lstStyle/>
                    <a:p>
                      <a:r>
                        <a:rPr lang="en-US" dirty="0" smtClean="0"/>
                        <a:t>3</a:t>
                      </a:r>
                      <a:r>
                        <a:rPr lang="en-US" baseline="0" dirty="0" smtClean="0"/>
                        <a:t> + 1</a:t>
                      </a:r>
                      <a:endParaRPr lang="en-US" dirty="0"/>
                    </a:p>
                  </a:txBody>
                  <a:tcPr/>
                </a:tc>
                <a:tc>
                  <a:txBody>
                    <a:bodyPr/>
                    <a:lstStyle/>
                    <a:p>
                      <a:r>
                        <a:rPr lang="en-US" dirty="0" smtClean="0"/>
                        <a:t>4 </a:t>
                      </a:r>
                      <a:r>
                        <a:rPr lang="en-US" sz="1600" dirty="0" smtClean="0"/>
                        <a:t>* (must include Algebra II)</a:t>
                      </a:r>
                      <a:endParaRPr lang="en-US" sz="1600" dirty="0"/>
                    </a:p>
                  </a:txBody>
                  <a:tcPr/>
                </a:tc>
              </a:tr>
              <a:tr h="306421">
                <a:tc>
                  <a:txBody>
                    <a:bodyPr/>
                    <a:lstStyle/>
                    <a:p>
                      <a:r>
                        <a:rPr lang="en-US" dirty="0" smtClean="0"/>
                        <a:t>Science</a:t>
                      </a:r>
                      <a:endParaRPr lang="en-US" dirty="0"/>
                    </a:p>
                  </a:txBody>
                  <a:tcPr/>
                </a:tc>
                <a:tc>
                  <a:txBody>
                    <a:bodyPr/>
                    <a:lstStyle/>
                    <a:p>
                      <a:r>
                        <a:rPr lang="en-US" dirty="0" smtClean="0"/>
                        <a:t>3</a:t>
                      </a:r>
                      <a:r>
                        <a:rPr lang="en-US" baseline="0" dirty="0" smtClean="0"/>
                        <a:t> + 1</a:t>
                      </a:r>
                      <a:endParaRPr lang="en-US" dirty="0"/>
                    </a:p>
                  </a:txBody>
                  <a:tcPr/>
                </a:tc>
                <a:tc>
                  <a:txBody>
                    <a:bodyPr/>
                    <a:lstStyle/>
                    <a:p>
                      <a:r>
                        <a:rPr lang="en-US" dirty="0" smtClean="0"/>
                        <a:t>4</a:t>
                      </a:r>
                      <a:endParaRPr lang="en-US" dirty="0"/>
                    </a:p>
                  </a:txBody>
                  <a:tcPr/>
                </a:tc>
              </a:tr>
              <a:tr h="306421">
                <a:tc>
                  <a:txBody>
                    <a:bodyPr/>
                    <a:lstStyle/>
                    <a:p>
                      <a:r>
                        <a:rPr lang="en-US" dirty="0" smtClean="0"/>
                        <a:t>Social Studies</a:t>
                      </a:r>
                      <a:endParaRPr lang="en-US" dirty="0"/>
                    </a:p>
                  </a:txBody>
                  <a:tcPr/>
                </a:tc>
                <a:tc>
                  <a:txBody>
                    <a:bodyPr/>
                    <a:lstStyle/>
                    <a:p>
                      <a:r>
                        <a:rPr lang="en-US" dirty="0" smtClean="0"/>
                        <a:t>3</a:t>
                      </a:r>
                      <a:endParaRPr lang="en-US" dirty="0"/>
                    </a:p>
                  </a:txBody>
                  <a:tcPr/>
                </a:tc>
                <a:tc>
                  <a:txBody>
                    <a:bodyPr/>
                    <a:lstStyle/>
                    <a:p>
                      <a:r>
                        <a:rPr lang="en-US" dirty="0" smtClean="0"/>
                        <a:t>3</a:t>
                      </a:r>
                      <a:endParaRPr lang="en-US" dirty="0"/>
                    </a:p>
                  </a:txBody>
                  <a:tcPr/>
                </a:tc>
              </a:tr>
              <a:tr h="306421">
                <a:tc>
                  <a:txBody>
                    <a:bodyPr/>
                    <a:lstStyle/>
                    <a:p>
                      <a:r>
                        <a:rPr lang="en-US" dirty="0" smtClean="0"/>
                        <a:t>Foreign Language</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r>
              <a:tr h="306421">
                <a:tc>
                  <a:txBody>
                    <a:bodyPr/>
                    <a:lstStyle/>
                    <a:p>
                      <a:r>
                        <a:rPr lang="en-US" dirty="0" smtClean="0"/>
                        <a:t>Fine Arts</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06421">
                <a:tc>
                  <a:txBody>
                    <a:bodyPr/>
                    <a:lstStyle/>
                    <a:p>
                      <a:r>
                        <a:rPr lang="en-US" dirty="0" smtClean="0"/>
                        <a:t>Physical Education</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06421">
                <a:tc>
                  <a:txBody>
                    <a:bodyPr/>
                    <a:lstStyle/>
                    <a:p>
                      <a:r>
                        <a:rPr lang="en-US" dirty="0" smtClean="0"/>
                        <a:t>Health</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r>
              <a:tr h="306421">
                <a:tc>
                  <a:txBody>
                    <a:bodyPr/>
                    <a:lstStyle/>
                    <a:p>
                      <a:r>
                        <a:rPr lang="en-US" dirty="0" smtClean="0"/>
                        <a:t>PACE</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r>
              <a:tr h="306421">
                <a:tc>
                  <a:txBody>
                    <a:bodyPr/>
                    <a:lstStyle/>
                    <a:p>
                      <a:r>
                        <a:rPr lang="en-US" dirty="0" smtClean="0"/>
                        <a:t>Electives</a:t>
                      </a:r>
                      <a:endParaRPr lang="en-US" dirty="0"/>
                    </a:p>
                  </a:txBody>
                  <a:tcPr/>
                </a:tc>
                <a:tc>
                  <a:txBody>
                    <a:bodyPr/>
                    <a:lstStyle/>
                    <a:p>
                      <a:r>
                        <a:rPr lang="en-US" dirty="0" smtClean="0"/>
                        <a:t>4</a:t>
                      </a:r>
                      <a:r>
                        <a:rPr lang="en-US" baseline="0" dirty="0" smtClean="0"/>
                        <a:t> + 2</a:t>
                      </a:r>
                      <a:endParaRPr lang="en-US" dirty="0"/>
                    </a:p>
                  </a:txBody>
                  <a:tcPr/>
                </a:tc>
                <a:tc>
                  <a:txBody>
                    <a:bodyPr/>
                    <a:lstStyle/>
                    <a:p>
                      <a:r>
                        <a:rPr lang="en-US" dirty="0" smtClean="0"/>
                        <a:t>6</a:t>
                      </a:r>
                      <a:endParaRPr lang="en-US" dirty="0"/>
                    </a:p>
                  </a:txBody>
                  <a:tcPr/>
                </a:tc>
              </a:tr>
              <a:tr h="536237">
                <a:tc>
                  <a:txBody>
                    <a:bodyPr/>
                    <a:lstStyle/>
                    <a:p>
                      <a:r>
                        <a:rPr lang="en-US" dirty="0" smtClean="0"/>
                        <a:t>Total</a:t>
                      </a:r>
                      <a:r>
                        <a:rPr lang="en-US" baseline="0" dirty="0" smtClean="0"/>
                        <a:t> Credits for Graduation</a:t>
                      </a:r>
                      <a:endParaRPr lang="en-US" dirty="0"/>
                    </a:p>
                  </a:txBody>
                  <a:tcPr/>
                </a:tc>
                <a:tc>
                  <a:txBody>
                    <a:bodyPr/>
                    <a:lstStyle/>
                    <a:p>
                      <a:r>
                        <a:rPr lang="en-US" dirty="0" smtClean="0"/>
                        <a:t>                                             26</a:t>
                      </a:r>
                      <a:endParaRPr lang="en-US" dirty="0"/>
                    </a:p>
                  </a:txBody>
                  <a:tcPr/>
                </a:tc>
                <a:tc>
                  <a:txBody>
                    <a:bodyPr/>
                    <a:lstStyle/>
                    <a:p>
                      <a:r>
                        <a:rPr lang="en-US" dirty="0" smtClean="0"/>
                        <a:t>                                                26</a:t>
                      </a:r>
                      <a:endParaRPr lang="en-US" dirty="0"/>
                    </a:p>
                  </a:txBody>
                  <a:tcPr/>
                </a:tc>
              </a:tr>
              <a:tr h="663913">
                <a:tc>
                  <a:txBody>
                    <a:bodyPr/>
                    <a:lstStyle/>
                    <a:p>
                      <a:endParaRPr lang="en-US" dirty="0"/>
                    </a:p>
                  </a:txBody>
                  <a:tcPr/>
                </a:tc>
                <a:tc>
                  <a:txBody>
                    <a:bodyPr/>
                    <a:lstStyle/>
                    <a:p>
                      <a:endParaRPr lang="en-US" dirty="0"/>
                    </a:p>
                  </a:txBody>
                  <a:tcPr/>
                </a:tc>
                <a:tc>
                  <a:txBody>
                    <a:bodyPr/>
                    <a:lstStyle/>
                    <a:p>
                      <a:r>
                        <a:rPr lang="en-US" dirty="0" smtClean="0"/>
                        <a:t>*</a:t>
                      </a:r>
                      <a:r>
                        <a:rPr lang="en-US" sz="1400" dirty="0" smtClean="0"/>
                        <a:t>Eligible</a:t>
                      </a:r>
                      <a:r>
                        <a:rPr lang="en-US" sz="1400" baseline="0" dirty="0" smtClean="0"/>
                        <a:t> for top 10% admissions to Texas public 4-year institutions and TEXAS Grant eligibility</a:t>
                      </a:r>
                      <a:endParaRPr lang="en-US" sz="1400" dirty="0"/>
                    </a:p>
                  </a:txBody>
                  <a:tcPr/>
                </a:tc>
              </a:tr>
            </a:tbl>
          </a:graphicData>
        </a:graphic>
      </p:graphicFrame>
    </p:spTree>
    <p:extLst>
      <p:ext uri="{BB962C8B-B14F-4D97-AF65-F5344CB8AC3E}">
        <p14:creationId xmlns:p14="http://schemas.microsoft.com/office/powerpoint/2010/main" val="1000116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Required Course for Graduation</a:t>
            </a:r>
            <a:endParaRPr lang="en-US" dirty="0">
              <a:solidFill>
                <a:srgbClr val="FF6600"/>
              </a:solidFill>
            </a:endParaRPr>
          </a:p>
        </p:txBody>
      </p:sp>
      <p:sp>
        <p:nvSpPr>
          <p:cNvPr id="3" name="Content Placeholder 2"/>
          <p:cNvSpPr>
            <a:spLocks noGrp="1"/>
          </p:cNvSpPr>
          <p:nvPr>
            <p:ph idx="1"/>
          </p:nvPr>
        </p:nvSpPr>
        <p:spPr/>
        <p:txBody>
          <a:bodyPr/>
          <a:lstStyle/>
          <a:p>
            <a:pPr>
              <a:buClr>
                <a:srgbClr val="FF6600"/>
              </a:buClr>
            </a:pPr>
            <a:r>
              <a:rPr lang="en-US" b="1" dirty="0"/>
              <a:t>PACE</a:t>
            </a:r>
          </a:p>
          <a:p>
            <a:pPr>
              <a:buClr>
                <a:srgbClr val="FF6600"/>
              </a:buClr>
            </a:pPr>
            <a:r>
              <a:rPr lang="en-US" b="1" dirty="0"/>
              <a:t>Health</a:t>
            </a:r>
          </a:p>
          <a:p>
            <a:pPr>
              <a:buClr>
                <a:srgbClr val="FF6600"/>
              </a:buClr>
            </a:pPr>
            <a:r>
              <a:rPr lang="en-US" b="1" dirty="0"/>
              <a:t>Physical Education</a:t>
            </a:r>
          </a:p>
          <a:p>
            <a:pPr>
              <a:buClr>
                <a:srgbClr val="FF6600"/>
              </a:buClr>
            </a:pPr>
            <a:r>
              <a:rPr lang="en-US" b="1" dirty="0"/>
              <a:t>Fine Arts</a:t>
            </a:r>
          </a:p>
          <a:p>
            <a:pPr>
              <a:buClr>
                <a:srgbClr val="FF6600"/>
              </a:buClr>
            </a:pPr>
            <a:r>
              <a:rPr lang="en-US" b="1" dirty="0"/>
              <a:t>Languages Other Than English</a:t>
            </a:r>
          </a:p>
          <a:p>
            <a:pPr>
              <a:buClr>
                <a:srgbClr val="FF6600"/>
              </a:buClr>
            </a:pPr>
            <a:r>
              <a:rPr lang="en-US" b="1" dirty="0"/>
              <a:t>Electives</a:t>
            </a:r>
          </a:p>
          <a:p>
            <a:pPr marL="0" indent="0">
              <a:buNone/>
            </a:pPr>
            <a:endParaRPr lang="en-US" dirty="0"/>
          </a:p>
        </p:txBody>
      </p:sp>
    </p:spTree>
    <p:extLst>
      <p:ext uri="{BB962C8B-B14F-4D97-AF65-F5344CB8AC3E}">
        <p14:creationId xmlns:p14="http://schemas.microsoft.com/office/powerpoint/2010/main" val="3430844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385763" y="361950"/>
            <a:ext cx="8229600" cy="1143000"/>
          </a:xfrm>
        </p:spPr>
        <p:txBody>
          <a:bodyPr/>
          <a:lstStyle/>
          <a:p>
            <a:pPr eaLnBrk="1" hangingPunct="1"/>
            <a:r>
              <a:rPr lang="en-US" altLang="en-US" dirty="0" smtClean="0">
                <a:solidFill>
                  <a:srgbClr val="FF6600"/>
                </a:solidFill>
              </a:rPr>
              <a:t>A typical 9</a:t>
            </a:r>
            <a:r>
              <a:rPr lang="en-US" altLang="en-US" baseline="30000" dirty="0" smtClean="0">
                <a:solidFill>
                  <a:srgbClr val="FF6600"/>
                </a:solidFill>
              </a:rPr>
              <a:t>th</a:t>
            </a:r>
            <a:r>
              <a:rPr lang="en-US" altLang="en-US" dirty="0" smtClean="0">
                <a:solidFill>
                  <a:srgbClr val="FF6600"/>
                </a:solidFill>
              </a:rPr>
              <a:t> grade schedule…</a:t>
            </a:r>
          </a:p>
        </p:txBody>
      </p:sp>
      <p:sp>
        <p:nvSpPr>
          <p:cNvPr id="39939" name="Rectangle 5"/>
          <p:cNvSpPr>
            <a:spLocks noGrp="1" noChangeArrowheads="1"/>
          </p:cNvSpPr>
          <p:nvPr>
            <p:ph sz="half" idx="1"/>
          </p:nvPr>
        </p:nvSpPr>
        <p:spPr>
          <a:xfrm>
            <a:off x="685800" y="2324100"/>
            <a:ext cx="3814763" cy="3771900"/>
          </a:xfrm>
        </p:spPr>
        <p:txBody>
          <a:bodyPr>
            <a:normAutofit fontScale="92500" lnSpcReduction="20000"/>
          </a:bodyPr>
          <a:lstStyle/>
          <a:p>
            <a:pPr eaLnBrk="1" hangingPunct="1"/>
            <a:r>
              <a:rPr lang="en-US" altLang="en-US" sz="2400" dirty="0" smtClean="0"/>
              <a:t>English I</a:t>
            </a:r>
          </a:p>
          <a:p>
            <a:pPr eaLnBrk="1" hangingPunct="1"/>
            <a:r>
              <a:rPr lang="en-US" altLang="en-US" sz="2400" b="1" dirty="0" smtClean="0"/>
              <a:t>Algebra I</a:t>
            </a:r>
          </a:p>
          <a:p>
            <a:pPr eaLnBrk="1" hangingPunct="1"/>
            <a:r>
              <a:rPr lang="en-US" altLang="en-US" sz="2400" dirty="0" smtClean="0"/>
              <a:t>Biology</a:t>
            </a:r>
          </a:p>
          <a:p>
            <a:pPr eaLnBrk="1" hangingPunct="1"/>
            <a:r>
              <a:rPr lang="en-US" altLang="en-US" sz="2400" dirty="0" smtClean="0"/>
              <a:t>World Geography/World History</a:t>
            </a:r>
          </a:p>
          <a:p>
            <a:pPr eaLnBrk="1" hangingPunct="1"/>
            <a:r>
              <a:rPr lang="en-US" altLang="en-US" sz="2400" dirty="0" smtClean="0"/>
              <a:t>PACE / Health or PE</a:t>
            </a:r>
          </a:p>
          <a:p>
            <a:pPr eaLnBrk="1" hangingPunct="1"/>
            <a:r>
              <a:rPr lang="en-US" altLang="en-US" sz="2400" dirty="0" smtClean="0"/>
              <a:t>Elective or foreign language</a:t>
            </a:r>
          </a:p>
          <a:p>
            <a:pPr eaLnBrk="1" hangingPunct="1"/>
            <a:r>
              <a:rPr lang="en-US" altLang="en-US" sz="2400" dirty="0" smtClean="0"/>
              <a:t>Elective</a:t>
            </a:r>
          </a:p>
        </p:txBody>
      </p:sp>
      <p:sp>
        <p:nvSpPr>
          <p:cNvPr id="39940" name="Rectangle 6"/>
          <p:cNvSpPr>
            <a:spLocks noGrp="1" noChangeArrowheads="1"/>
          </p:cNvSpPr>
          <p:nvPr>
            <p:ph sz="half" idx="2"/>
          </p:nvPr>
        </p:nvSpPr>
        <p:spPr>
          <a:xfrm>
            <a:off x="4643438" y="2324100"/>
            <a:ext cx="3814762" cy="3771900"/>
          </a:xfrm>
        </p:spPr>
        <p:txBody>
          <a:bodyPr>
            <a:normAutofit fontScale="92500" lnSpcReduction="20000"/>
          </a:bodyPr>
          <a:lstStyle/>
          <a:p>
            <a:pPr eaLnBrk="1" hangingPunct="1"/>
            <a:r>
              <a:rPr lang="en-US" altLang="en-US" sz="2400" dirty="0" smtClean="0"/>
              <a:t>English I</a:t>
            </a:r>
          </a:p>
          <a:p>
            <a:pPr eaLnBrk="1" hangingPunct="1"/>
            <a:r>
              <a:rPr lang="en-US" altLang="en-US" sz="2400" b="1" dirty="0" smtClean="0"/>
              <a:t>Geometry</a:t>
            </a:r>
          </a:p>
          <a:p>
            <a:pPr eaLnBrk="1" hangingPunct="1"/>
            <a:r>
              <a:rPr lang="en-US" altLang="en-US" sz="2400" dirty="0" smtClean="0"/>
              <a:t>Biology</a:t>
            </a:r>
          </a:p>
          <a:p>
            <a:pPr eaLnBrk="1" hangingPunct="1"/>
            <a:r>
              <a:rPr lang="en-US" altLang="en-US" sz="2400" dirty="0" smtClean="0"/>
              <a:t>World Geography/World History</a:t>
            </a:r>
          </a:p>
          <a:p>
            <a:pPr eaLnBrk="1" hangingPunct="1"/>
            <a:r>
              <a:rPr lang="en-US" altLang="en-US" sz="2400" dirty="0" smtClean="0"/>
              <a:t>PACE / Health or PE</a:t>
            </a:r>
          </a:p>
          <a:p>
            <a:pPr eaLnBrk="1" hangingPunct="1"/>
            <a:r>
              <a:rPr lang="en-US" altLang="en-US" sz="2400" dirty="0" smtClean="0"/>
              <a:t>Elective or foreign language</a:t>
            </a:r>
          </a:p>
          <a:p>
            <a:pPr eaLnBrk="1" hangingPunct="1"/>
            <a:r>
              <a:rPr lang="en-US" altLang="en-US" sz="2400" dirty="0" smtClean="0"/>
              <a:t>Electiv</a:t>
            </a:r>
            <a:r>
              <a:rPr lang="en-US" altLang="en-US" dirty="0" smtClean="0"/>
              <a:t>e</a:t>
            </a:r>
          </a:p>
        </p:txBody>
      </p:sp>
      <p:pic>
        <p:nvPicPr>
          <p:cNvPr id="39941" name="Picture 7" descr="j02921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5334000"/>
            <a:ext cx="900113"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8" descr="j029213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0400" y="1828800"/>
            <a:ext cx="118268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9" descr="j02921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86600" y="1958975"/>
            <a:ext cx="1811338"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6338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n-US" altLang="en-US" b="1" dirty="0" smtClean="0">
                <a:solidFill>
                  <a:srgbClr val="FF6600"/>
                </a:solidFill>
              </a:rPr>
              <a:t>Athletics vs. P.E.</a:t>
            </a:r>
          </a:p>
        </p:txBody>
      </p:sp>
      <p:sp>
        <p:nvSpPr>
          <p:cNvPr id="41987" name="Rectangle 3"/>
          <p:cNvSpPr>
            <a:spLocks noGrp="1" noChangeArrowheads="1"/>
          </p:cNvSpPr>
          <p:nvPr>
            <p:ph idx="1"/>
          </p:nvPr>
        </p:nvSpPr>
        <p:spPr/>
        <p:txBody>
          <a:bodyPr>
            <a:normAutofit fontScale="85000" lnSpcReduction="20000"/>
          </a:bodyPr>
          <a:lstStyle/>
          <a:p>
            <a:pPr eaLnBrk="1" hangingPunct="1"/>
            <a:r>
              <a:rPr lang="en-US" altLang="en-US" sz="2800" dirty="0" smtClean="0"/>
              <a:t>In high school, you must play a sport to be in athletics.</a:t>
            </a:r>
          </a:p>
          <a:p>
            <a:pPr eaLnBrk="1" hangingPunct="1"/>
            <a:r>
              <a:rPr lang="en-US" altLang="en-US" sz="2800" dirty="0" smtClean="0"/>
              <a:t>Check the athletic courses page for the specific sport you are interested in.</a:t>
            </a:r>
          </a:p>
          <a:p>
            <a:pPr eaLnBrk="1" hangingPunct="1"/>
            <a:r>
              <a:rPr lang="en-US" altLang="en-US" sz="2800" dirty="0" smtClean="0"/>
              <a:t>Only certain sports, like football, allow 9</a:t>
            </a:r>
            <a:r>
              <a:rPr lang="en-US" altLang="en-US" sz="2800" baseline="30000" dirty="0" smtClean="0"/>
              <a:t>th</a:t>
            </a:r>
            <a:r>
              <a:rPr lang="en-US" altLang="en-US" sz="2800" dirty="0" smtClean="0"/>
              <a:t> graders to enroll.</a:t>
            </a:r>
          </a:p>
          <a:p>
            <a:pPr lvl="1"/>
            <a:r>
              <a:rPr lang="en-US" altLang="en-US" sz="2600" dirty="0" smtClean="0"/>
              <a:t>9</a:t>
            </a:r>
            <a:r>
              <a:rPr lang="en-US" altLang="en-US" sz="2600" baseline="30000" dirty="0" smtClean="0"/>
              <a:t>TH</a:t>
            </a:r>
            <a:r>
              <a:rPr lang="en-US" altLang="en-US" sz="2600" dirty="0" smtClean="0"/>
              <a:t> graders may </a:t>
            </a:r>
            <a:r>
              <a:rPr lang="en-US" altLang="en-US" sz="2600" b="1" dirty="0" smtClean="0"/>
              <a:t>NOT </a:t>
            </a:r>
            <a:r>
              <a:rPr lang="en-US" altLang="en-US" sz="2600" dirty="0" smtClean="0"/>
              <a:t>sign up for Boys Track, Boys Baseball, Boys &amp; Girls Golf, and Volleyball.</a:t>
            </a:r>
          </a:p>
          <a:p>
            <a:pPr eaLnBrk="1" hangingPunct="1"/>
            <a:r>
              <a:rPr lang="en-US" altLang="en-US" sz="2800" dirty="0" smtClean="0"/>
              <a:t>If you play multiple sports, register for the sport that is played 1</a:t>
            </a:r>
            <a:r>
              <a:rPr lang="en-US" altLang="en-US" sz="2800" baseline="30000" dirty="0" smtClean="0"/>
              <a:t>st</a:t>
            </a:r>
            <a:r>
              <a:rPr lang="en-US" altLang="en-US" sz="2800" dirty="0" smtClean="0"/>
              <a:t> during the school year.</a:t>
            </a:r>
          </a:p>
        </p:txBody>
      </p:sp>
    </p:spTree>
    <p:extLst>
      <p:ext uri="{BB962C8B-B14F-4D97-AF65-F5344CB8AC3E}">
        <p14:creationId xmlns:p14="http://schemas.microsoft.com/office/powerpoint/2010/main" val="1171070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7"/>
          <p:cNvSpPr>
            <a:spLocks noGrp="1" noChangeArrowheads="1"/>
          </p:cNvSpPr>
          <p:nvPr>
            <p:ph type="title"/>
          </p:nvPr>
        </p:nvSpPr>
        <p:spPr>
          <a:xfrm>
            <a:off x="533400" y="117764"/>
            <a:ext cx="8229600" cy="1143000"/>
          </a:xfrm>
        </p:spPr>
        <p:txBody>
          <a:bodyPr/>
          <a:lstStyle/>
          <a:p>
            <a:pPr eaLnBrk="1" hangingPunct="1"/>
            <a:r>
              <a:rPr lang="en-US" altLang="en-US" b="1" dirty="0" smtClean="0">
                <a:solidFill>
                  <a:srgbClr val="FF6600"/>
                </a:solidFill>
              </a:rPr>
              <a:t>What you need today!!</a:t>
            </a:r>
          </a:p>
        </p:txBody>
      </p:sp>
      <p:pic>
        <p:nvPicPr>
          <p:cNvPr id="15363" name="Picture 15" descr="j0199359"/>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5585893" y="1260764"/>
            <a:ext cx="1422400" cy="2374900"/>
          </a:xfrm>
          <a:noFill/>
        </p:spPr>
      </p:pic>
      <p:pic>
        <p:nvPicPr>
          <p:cNvPr id="15364" name="Picture 7" descr="j0251073"/>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a:xfrm>
            <a:off x="304800" y="5046974"/>
            <a:ext cx="1293813" cy="1458913"/>
          </a:xfrm>
          <a:noFill/>
        </p:spPr>
      </p:pic>
      <p:sp>
        <p:nvSpPr>
          <p:cNvPr id="15365" name="Rectangle 20"/>
          <p:cNvSpPr>
            <a:spLocks noGrp="1" noChangeArrowheads="1"/>
          </p:cNvSpPr>
          <p:nvPr>
            <p:ph type="body" sz="half" idx="4294967295"/>
          </p:nvPr>
        </p:nvSpPr>
        <p:spPr>
          <a:xfrm>
            <a:off x="1471093" y="1316183"/>
            <a:ext cx="4114800" cy="6007100"/>
          </a:xfrm>
        </p:spPr>
        <p:txBody>
          <a:bodyPr>
            <a:normAutofit/>
          </a:bodyPr>
          <a:lstStyle/>
          <a:p>
            <a:pPr eaLnBrk="1" hangingPunct="1">
              <a:buClr>
                <a:schemeClr val="tx1"/>
              </a:buClr>
              <a:buFont typeface="Wingdings" panose="05000000000000000000" pitchFamily="2" charset="2"/>
              <a:buChar char="ü"/>
            </a:pPr>
            <a:r>
              <a:rPr lang="en-US" altLang="en-US" sz="2400" dirty="0" smtClean="0"/>
              <a:t>Registration Form (Due to your Advisory Teacher </a:t>
            </a:r>
            <a:r>
              <a:rPr lang="en-US" altLang="en-US" sz="2400" b="1" u="sng" dirty="0" smtClean="0"/>
              <a:t>March 10</a:t>
            </a:r>
            <a:r>
              <a:rPr lang="en-US" altLang="en-US" sz="2400" b="1" u="sng" baseline="30000" dirty="0" smtClean="0"/>
              <a:t>th</a:t>
            </a:r>
            <a:r>
              <a:rPr lang="en-US" altLang="en-US" sz="2400" dirty="0" smtClean="0"/>
              <a:t>)</a:t>
            </a:r>
          </a:p>
          <a:p>
            <a:pPr eaLnBrk="1" hangingPunct="1">
              <a:buClr>
                <a:schemeClr val="tx1"/>
              </a:buClr>
              <a:buFont typeface="Wingdings" panose="05000000000000000000" pitchFamily="2" charset="2"/>
              <a:buChar char="ü"/>
            </a:pPr>
            <a:r>
              <a:rPr lang="en-US" altLang="en-US" sz="2400" dirty="0" smtClean="0"/>
              <a:t>Electives List &amp; CTE changes</a:t>
            </a:r>
          </a:p>
          <a:p>
            <a:pPr eaLnBrk="1" hangingPunct="1">
              <a:buClr>
                <a:schemeClr val="tx1"/>
              </a:buClr>
              <a:buFont typeface="Wingdings" panose="05000000000000000000" pitchFamily="2" charset="2"/>
              <a:buChar char="ü"/>
            </a:pPr>
            <a:r>
              <a:rPr lang="en-US" altLang="en-US" sz="2400" dirty="0" smtClean="0"/>
              <a:t>Remember -- </a:t>
            </a:r>
            <a:r>
              <a:rPr lang="en-US" altLang="en-US" sz="2400" b="1" dirty="0" smtClean="0"/>
              <a:t>only</a:t>
            </a:r>
            <a:r>
              <a:rPr lang="en-US" altLang="en-US" sz="2400" dirty="0" smtClean="0"/>
              <a:t> the Middle School Counselor can make adjustments to course selections for next year.</a:t>
            </a:r>
          </a:p>
        </p:txBody>
      </p:sp>
      <p:pic>
        <p:nvPicPr>
          <p:cNvPr id="15366" name="Picture 16" descr="j0199367"/>
          <p:cNvPicPr>
            <a:picLocks noGrp="1" noChangeAspect="1" noChangeArrowheads="1"/>
          </p:cNvPicPr>
          <p:nvPr>
            <p:ph sz="quarter" idx="4294967295"/>
          </p:nvPr>
        </p:nvPicPr>
        <p:blipFill>
          <a:blip r:embed="rId5" cstate="print">
            <a:extLst>
              <a:ext uri="{28A0092B-C50C-407E-A947-70E740481C1C}">
                <a14:useLocalDpi xmlns:a14="http://schemas.microsoft.com/office/drawing/2010/main" val="0"/>
              </a:ext>
            </a:extLst>
          </a:blip>
          <a:srcRect/>
          <a:stretch>
            <a:fillRect/>
          </a:stretch>
        </p:blipFill>
        <p:spPr>
          <a:xfrm rot="21351088">
            <a:off x="7516813" y="4048125"/>
            <a:ext cx="1627187" cy="1671638"/>
          </a:xfrm>
          <a:noFill/>
        </p:spPr>
      </p:pic>
    </p:spTree>
    <p:extLst>
      <p:ext uri="{BB962C8B-B14F-4D97-AF65-F5344CB8AC3E}">
        <p14:creationId xmlns:p14="http://schemas.microsoft.com/office/powerpoint/2010/main" val="143336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8600" y="304800"/>
            <a:ext cx="8686800" cy="1524000"/>
          </a:xfrm>
        </p:spPr>
        <p:txBody>
          <a:bodyPr/>
          <a:lstStyle/>
          <a:p>
            <a:pPr algn="ctr" eaLnBrk="1" hangingPunct="1"/>
            <a:r>
              <a:rPr lang="en-US" altLang="en-US" sz="4000" b="1" dirty="0" smtClean="0">
                <a:solidFill>
                  <a:srgbClr val="FF6600"/>
                </a:solidFill>
              </a:rPr>
              <a:t>What’s in the Course Offerings and Description Book?</a:t>
            </a:r>
          </a:p>
        </p:txBody>
      </p:sp>
      <p:sp>
        <p:nvSpPr>
          <p:cNvPr id="44035" name="Rectangle 3"/>
          <p:cNvSpPr>
            <a:spLocks noGrp="1" noChangeArrowheads="1"/>
          </p:cNvSpPr>
          <p:nvPr>
            <p:ph sz="half" idx="1"/>
          </p:nvPr>
        </p:nvSpPr>
        <p:spPr>
          <a:xfrm>
            <a:off x="533400" y="2743200"/>
            <a:ext cx="3814763" cy="4114800"/>
          </a:xfrm>
        </p:spPr>
        <p:txBody>
          <a:bodyPr>
            <a:normAutofit lnSpcReduction="10000"/>
          </a:bodyPr>
          <a:lstStyle/>
          <a:p>
            <a:pPr eaLnBrk="1" hangingPunct="1">
              <a:lnSpc>
                <a:spcPct val="80000"/>
              </a:lnSpc>
            </a:pPr>
            <a:r>
              <a:rPr lang="en-US" altLang="en-US" sz="2200" dirty="0" smtClean="0"/>
              <a:t>Grade Classification Standards </a:t>
            </a:r>
          </a:p>
          <a:p>
            <a:pPr eaLnBrk="1" hangingPunct="1">
              <a:lnSpc>
                <a:spcPct val="80000"/>
              </a:lnSpc>
            </a:pPr>
            <a:r>
              <a:rPr lang="en-US" altLang="en-US" sz="2200" dirty="0" smtClean="0"/>
              <a:t>K and Advanced Courses – </a:t>
            </a:r>
          </a:p>
          <a:p>
            <a:pPr eaLnBrk="1" hangingPunct="1">
              <a:lnSpc>
                <a:spcPct val="80000"/>
              </a:lnSpc>
            </a:pPr>
            <a:r>
              <a:rPr lang="en-US" altLang="en-US" sz="2200" dirty="0" smtClean="0"/>
              <a:t>Advanced Class Entry/Exit criteria </a:t>
            </a:r>
          </a:p>
          <a:p>
            <a:pPr eaLnBrk="1" hangingPunct="1">
              <a:lnSpc>
                <a:spcPct val="80000"/>
              </a:lnSpc>
            </a:pPr>
            <a:r>
              <a:rPr lang="en-US" altLang="en-US" sz="2200" dirty="0" smtClean="0"/>
              <a:t>Other Learning Opportunities </a:t>
            </a:r>
          </a:p>
          <a:p>
            <a:pPr eaLnBrk="1" hangingPunct="1">
              <a:lnSpc>
                <a:spcPct val="80000"/>
              </a:lnSpc>
            </a:pPr>
            <a:r>
              <a:rPr lang="en-US" altLang="en-US" sz="2200" dirty="0" smtClean="0"/>
              <a:t>College Dual Credit </a:t>
            </a:r>
          </a:p>
          <a:p>
            <a:pPr eaLnBrk="1" hangingPunct="1">
              <a:lnSpc>
                <a:spcPct val="80000"/>
              </a:lnSpc>
            </a:pPr>
            <a:r>
              <a:rPr lang="en-US" altLang="en-US" sz="2200" dirty="0" smtClean="0"/>
              <a:t>Class Ranking </a:t>
            </a:r>
          </a:p>
          <a:p>
            <a:pPr eaLnBrk="1" hangingPunct="1">
              <a:lnSpc>
                <a:spcPct val="80000"/>
              </a:lnSpc>
            </a:pPr>
            <a:r>
              <a:rPr lang="en-US" altLang="en-US" sz="2200" dirty="0" smtClean="0"/>
              <a:t>Review of Graduation Requirements </a:t>
            </a:r>
          </a:p>
          <a:p>
            <a:pPr eaLnBrk="1" hangingPunct="1">
              <a:lnSpc>
                <a:spcPct val="80000"/>
              </a:lnSpc>
            </a:pPr>
            <a:endParaRPr lang="en-US" altLang="en-US" sz="2200" dirty="0" smtClean="0"/>
          </a:p>
          <a:p>
            <a:pPr eaLnBrk="1" hangingPunct="1">
              <a:lnSpc>
                <a:spcPct val="80000"/>
              </a:lnSpc>
            </a:pPr>
            <a:endParaRPr lang="en-US" altLang="en-US" sz="1600" dirty="0" smtClean="0"/>
          </a:p>
          <a:p>
            <a:pPr eaLnBrk="1" hangingPunct="1">
              <a:lnSpc>
                <a:spcPct val="80000"/>
              </a:lnSpc>
            </a:pPr>
            <a:endParaRPr lang="en-US" altLang="en-US" sz="1600" dirty="0" smtClean="0"/>
          </a:p>
          <a:p>
            <a:pPr eaLnBrk="1" hangingPunct="1">
              <a:lnSpc>
                <a:spcPct val="80000"/>
              </a:lnSpc>
            </a:pPr>
            <a:endParaRPr lang="en-US" altLang="en-US" sz="1600" dirty="0" smtClean="0"/>
          </a:p>
        </p:txBody>
      </p:sp>
      <p:sp>
        <p:nvSpPr>
          <p:cNvPr id="44036" name="Rectangle 6"/>
          <p:cNvSpPr>
            <a:spLocks noChangeArrowheads="1"/>
          </p:cNvSpPr>
          <p:nvPr/>
        </p:nvSpPr>
        <p:spPr bwMode="auto">
          <a:xfrm>
            <a:off x="4572000" y="2286000"/>
            <a:ext cx="38147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A28E6A"/>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A28E6A"/>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lnSpc>
                <a:spcPct val="90000"/>
              </a:lnSpc>
              <a:buClr>
                <a:schemeClr val="accent1"/>
              </a:buClr>
              <a:buSzTx/>
              <a:buFont typeface="Courier New" panose="02070309020205020404" pitchFamily="49" charset="0"/>
              <a:buChar char="o"/>
            </a:pPr>
            <a:r>
              <a:rPr lang="en-US" altLang="en-US" sz="2200" dirty="0">
                <a:latin typeface="+mn-lt"/>
                <a:cs typeface="Arial" panose="020B0604020202020204" pitchFamily="34" charset="0"/>
              </a:rPr>
              <a:t>Testing Requirements for High School Graduation </a:t>
            </a:r>
          </a:p>
          <a:p>
            <a:pPr eaLnBrk="1" hangingPunct="1">
              <a:lnSpc>
                <a:spcPct val="90000"/>
              </a:lnSpc>
              <a:buClr>
                <a:schemeClr val="accent1"/>
              </a:buClr>
              <a:buSzTx/>
              <a:buFont typeface="Courier New" panose="02070309020205020404" pitchFamily="49" charset="0"/>
              <a:buChar char="o"/>
            </a:pPr>
            <a:r>
              <a:rPr lang="en-US" altLang="en-US" sz="2200" dirty="0">
                <a:latin typeface="+mn-lt"/>
                <a:cs typeface="Arial" panose="020B0604020202020204" pitchFamily="34" charset="0"/>
              </a:rPr>
              <a:t>Course Offerings </a:t>
            </a:r>
          </a:p>
          <a:p>
            <a:pPr eaLnBrk="1" hangingPunct="1">
              <a:lnSpc>
                <a:spcPct val="90000"/>
              </a:lnSpc>
              <a:buClr>
                <a:schemeClr val="accent1"/>
              </a:buClr>
              <a:buSzTx/>
              <a:buFont typeface="Courier New" panose="02070309020205020404" pitchFamily="49" charset="0"/>
              <a:buChar char="o"/>
            </a:pPr>
            <a:endParaRPr lang="en-US" altLang="en-US" sz="2200" dirty="0">
              <a:latin typeface="+mn-lt"/>
              <a:cs typeface="Arial" panose="020B0604020202020204" pitchFamily="34" charset="0"/>
            </a:endParaRPr>
          </a:p>
          <a:p>
            <a:pPr eaLnBrk="1" hangingPunct="1">
              <a:lnSpc>
                <a:spcPct val="90000"/>
              </a:lnSpc>
              <a:buClr>
                <a:schemeClr val="accent1"/>
              </a:buClr>
              <a:buSzTx/>
              <a:buFont typeface="Courier New" panose="02070309020205020404" pitchFamily="49" charset="0"/>
              <a:buChar char="o"/>
            </a:pPr>
            <a:r>
              <a:rPr lang="en-US" altLang="en-US" sz="2200" dirty="0">
                <a:latin typeface="+mn-lt"/>
                <a:cs typeface="Arial" panose="020B0604020202020204" pitchFamily="34" charset="0"/>
                <a:hlinkClick r:id="rId3"/>
              </a:rPr>
              <a:t>www.cfisd.net</a:t>
            </a:r>
            <a:endParaRPr lang="en-US" altLang="en-US" sz="2200" dirty="0">
              <a:latin typeface="+mn-lt"/>
              <a:cs typeface="Arial" panose="020B0604020202020204" pitchFamily="34" charset="0"/>
            </a:endParaRPr>
          </a:p>
          <a:p>
            <a:pPr lvl="1">
              <a:lnSpc>
                <a:spcPct val="90000"/>
              </a:lnSpc>
              <a:buSzTx/>
              <a:buFont typeface="Courier New" panose="02070309020205020404" pitchFamily="49" charset="0"/>
              <a:buChar char="o"/>
            </a:pPr>
            <a:r>
              <a:rPr lang="en-US" altLang="en-US" sz="2000" dirty="0">
                <a:latin typeface="+mn-lt"/>
                <a:cs typeface="Arial" panose="020B0604020202020204" pitchFamily="34" charset="0"/>
              </a:rPr>
              <a:t>Departments</a:t>
            </a:r>
          </a:p>
          <a:p>
            <a:pPr lvl="1">
              <a:lnSpc>
                <a:spcPct val="90000"/>
              </a:lnSpc>
              <a:buSzTx/>
              <a:buFont typeface="Courier New" panose="02070309020205020404" pitchFamily="49" charset="0"/>
              <a:buChar char="o"/>
            </a:pPr>
            <a:r>
              <a:rPr lang="en-US" altLang="en-US" sz="2000" dirty="0">
                <a:latin typeface="+mn-lt"/>
                <a:cs typeface="Arial" panose="020B0604020202020204" pitchFamily="34" charset="0"/>
              </a:rPr>
              <a:t>Guidance and Counseling</a:t>
            </a:r>
          </a:p>
          <a:p>
            <a:pPr lvl="1">
              <a:lnSpc>
                <a:spcPct val="90000"/>
              </a:lnSpc>
              <a:buSzTx/>
              <a:buFont typeface="Courier New" panose="02070309020205020404" pitchFamily="49" charset="0"/>
              <a:buChar char="o"/>
            </a:pPr>
            <a:r>
              <a:rPr lang="en-US" altLang="en-US" sz="2000" dirty="0">
                <a:latin typeface="+mn-lt"/>
                <a:cs typeface="Arial" panose="020B0604020202020204" pitchFamily="34" charset="0"/>
              </a:rPr>
              <a:t>Course Offering and Description Book</a:t>
            </a:r>
          </a:p>
        </p:txBody>
      </p:sp>
    </p:spTree>
    <p:extLst>
      <p:ext uri="{BB962C8B-B14F-4D97-AF65-F5344CB8AC3E}">
        <p14:creationId xmlns:p14="http://schemas.microsoft.com/office/powerpoint/2010/main" val="1852278297"/>
      </p:ext>
    </p:extLst>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solidFill>
                  <a:srgbClr val="FF6600"/>
                </a:solidFill>
              </a:rPr>
              <a:t>Promotion to 10</a:t>
            </a:r>
            <a:r>
              <a:rPr lang="en-US" altLang="en-US" baseline="30000" dirty="0" smtClean="0">
                <a:solidFill>
                  <a:srgbClr val="FF6600"/>
                </a:solidFill>
              </a:rPr>
              <a:t>th</a:t>
            </a:r>
            <a:r>
              <a:rPr lang="en-US" altLang="en-US" dirty="0" smtClean="0">
                <a:solidFill>
                  <a:srgbClr val="FF6600"/>
                </a:solidFill>
              </a:rPr>
              <a:t> Grade</a:t>
            </a:r>
          </a:p>
        </p:txBody>
      </p:sp>
      <p:sp>
        <p:nvSpPr>
          <p:cNvPr id="46083" name="Content Placeholder 2"/>
          <p:cNvSpPr>
            <a:spLocks noGrp="1"/>
          </p:cNvSpPr>
          <p:nvPr>
            <p:ph idx="1"/>
          </p:nvPr>
        </p:nvSpPr>
        <p:spPr/>
        <p:txBody>
          <a:bodyPr>
            <a:normAutofit fontScale="92500"/>
          </a:bodyPr>
          <a:lstStyle/>
          <a:p>
            <a:endParaRPr lang="en-US" altLang="en-US" dirty="0" smtClean="0"/>
          </a:p>
          <a:p>
            <a:r>
              <a:rPr lang="en-US" altLang="en-US" sz="2400" dirty="0" smtClean="0"/>
              <a:t>One year of attendance in high school</a:t>
            </a:r>
          </a:p>
          <a:p>
            <a:endParaRPr lang="en-US" altLang="en-US" sz="2400" dirty="0" smtClean="0"/>
          </a:p>
          <a:p>
            <a:r>
              <a:rPr lang="en-US" altLang="en-US" sz="2400" dirty="0" smtClean="0"/>
              <a:t>Earned a total of 5 credits, including all of Algebra I and English I</a:t>
            </a:r>
          </a:p>
          <a:p>
            <a:endParaRPr lang="en-US" altLang="en-US" dirty="0" smtClean="0"/>
          </a:p>
          <a:p>
            <a:pPr marL="0" indent="0">
              <a:buNone/>
            </a:pPr>
            <a:r>
              <a:rPr lang="en-US" altLang="en-US" sz="2800" b="1" i="1" dirty="0" smtClean="0"/>
              <a:t>****Students may not go to Geometry without successfully  completing all of Algebra I</a:t>
            </a:r>
          </a:p>
        </p:txBody>
      </p:sp>
    </p:spTree>
    <p:extLst>
      <p:ext uri="{BB962C8B-B14F-4D97-AF65-F5344CB8AC3E}">
        <p14:creationId xmlns:p14="http://schemas.microsoft.com/office/powerpoint/2010/main" val="3083704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dirty="0" smtClean="0">
                <a:solidFill>
                  <a:srgbClr val="FF6600"/>
                </a:solidFill>
              </a:rPr>
              <a:t>Review and Finalize Your 9</a:t>
            </a:r>
            <a:r>
              <a:rPr lang="en-US" altLang="en-US" baseline="30000" dirty="0" smtClean="0">
                <a:solidFill>
                  <a:srgbClr val="FF6600"/>
                </a:solidFill>
              </a:rPr>
              <a:t>th</a:t>
            </a:r>
            <a:r>
              <a:rPr lang="en-US" altLang="en-US" dirty="0" smtClean="0">
                <a:solidFill>
                  <a:srgbClr val="FF6600"/>
                </a:solidFill>
              </a:rPr>
              <a:t> Grade Course Selections</a:t>
            </a:r>
          </a:p>
        </p:txBody>
      </p:sp>
      <p:sp>
        <p:nvSpPr>
          <p:cNvPr id="47107" name="Content Placeholder 2"/>
          <p:cNvSpPr>
            <a:spLocks noGrp="1"/>
          </p:cNvSpPr>
          <p:nvPr>
            <p:ph idx="1"/>
          </p:nvPr>
        </p:nvSpPr>
        <p:spPr/>
        <p:txBody>
          <a:bodyPr>
            <a:noAutofit/>
          </a:bodyPr>
          <a:lstStyle/>
          <a:p>
            <a:r>
              <a:rPr lang="en-US" altLang="en-US" sz="2400" dirty="0" smtClean="0"/>
              <a:t>There have been many changes in courses for next year.</a:t>
            </a:r>
          </a:p>
          <a:p>
            <a:r>
              <a:rPr lang="en-US" altLang="en-US" sz="2400" dirty="0" smtClean="0"/>
              <a:t>Many courses have new names and course numbers</a:t>
            </a:r>
          </a:p>
          <a:p>
            <a:r>
              <a:rPr lang="en-US" altLang="en-US" sz="2400" dirty="0" smtClean="0"/>
              <a:t>New Courses have been added</a:t>
            </a:r>
          </a:p>
          <a:p>
            <a:r>
              <a:rPr lang="en-US" altLang="en-US" sz="2400" dirty="0" smtClean="0"/>
              <a:t>Some courses have gone from a semester to a full year course and some from a 1 period class to a 2 period class.</a:t>
            </a:r>
          </a:p>
          <a:p>
            <a:r>
              <a:rPr lang="en-US" altLang="en-US" sz="2400" dirty="0" smtClean="0"/>
              <a:t>There are new prerequisites for some courses</a:t>
            </a:r>
          </a:p>
        </p:txBody>
      </p:sp>
    </p:spTree>
    <p:extLst>
      <p:ext uri="{BB962C8B-B14F-4D97-AF65-F5344CB8AC3E}">
        <p14:creationId xmlns:p14="http://schemas.microsoft.com/office/powerpoint/2010/main" val="4043248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19250" y="-6350"/>
            <a:ext cx="7524750" cy="969963"/>
          </a:xfrm>
        </p:spPr>
        <p:txBody>
          <a:bodyPr/>
          <a:lstStyle/>
          <a:p>
            <a:r>
              <a:rPr lang="en-US" sz="3200" dirty="0" smtClean="0">
                <a:solidFill>
                  <a:srgbClr val="FF6600"/>
                </a:solidFill>
              </a:rPr>
              <a:t>Alternate Courses for 9</a:t>
            </a:r>
            <a:r>
              <a:rPr lang="en-US" sz="3200" baseline="30000" dirty="0" smtClean="0">
                <a:solidFill>
                  <a:srgbClr val="FF6600"/>
                </a:solidFill>
              </a:rPr>
              <a:t>th</a:t>
            </a:r>
            <a:r>
              <a:rPr lang="en-US" sz="3200" dirty="0" smtClean="0">
                <a:solidFill>
                  <a:srgbClr val="FF6600"/>
                </a:solidFill>
              </a:rPr>
              <a:t> Grade</a:t>
            </a:r>
            <a:br>
              <a:rPr lang="en-US" sz="3200" dirty="0" smtClean="0">
                <a:solidFill>
                  <a:srgbClr val="FF6600"/>
                </a:solidFill>
              </a:rPr>
            </a:br>
            <a:r>
              <a:rPr lang="en-US" sz="1800" dirty="0" smtClean="0">
                <a:solidFill>
                  <a:schemeClr val="tx1"/>
                </a:solidFill>
              </a:rPr>
              <a:t>***You must choose 3</a:t>
            </a:r>
            <a:endParaRPr lang="en-US" sz="1800" dirty="0">
              <a:solidFill>
                <a:schemeClr val="tx1"/>
              </a:solidFill>
            </a:endParaRPr>
          </a:p>
        </p:txBody>
      </p:sp>
      <p:pic>
        <p:nvPicPr>
          <p:cNvPr id="6" name="Picture 5"/>
          <p:cNvPicPr>
            <a:picLocks noChangeAspect="1"/>
          </p:cNvPicPr>
          <p:nvPr/>
        </p:nvPicPr>
        <p:blipFill>
          <a:blip r:embed="rId3"/>
          <a:stretch>
            <a:fillRect/>
          </a:stretch>
        </p:blipFill>
        <p:spPr>
          <a:xfrm>
            <a:off x="1676400" y="1066800"/>
            <a:ext cx="5765073" cy="5631241"/>
          </a:xfrm>
          <a:prstGeom prst="rect">
            <a:avLst/>
          </a:prstGeom>
        </p:spPr>
      </p:pic>
    </p:spTree>
    <p:extLst>
      <p:ext uri="{BB962C8B-B14F-4D97-AF65-F5344CB8AC3E}">
        <p14:creationId xmlns:p14="http://schemas.microsoft.com/office/powerpoint/2010/main" val="1843527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Changes to be aware of:</a:t>
            </a:r>
            <a:endParaRPr lang="en-US" dirty="0">
              <a:solidFill>
                <a:srgbClr val="FF6600"/>
              </a:solidFill>
            </a:endParaRPr>
          </a:p>
        </p:txBody>
      </p:sp>
      <p:pic>
        <p:nvPicPr>
          <p:cNvPr id="5" name="Picture 4"/>
          <p:cNvPicPr>
            <a:picLocks noChangeAspect="1"/>
          </p:cNvPicPr>
          <p:nvPr/>
        </p:nvPicPr>
        <p:blipFill>
          <a:blip r:embed="rId3"/>
          <a:stretch>
            <a:fillRect/>
          </a:stretch>
        </p:blipFill>
        <p:spPr>
          <a:xfrm>
            <a:off x="609600" y="2819400"/>
            <a:ext cx="8288278" cy="2743200"/>
          </a:xfrm>
          <a:prstGeom prst="rect">
            <a:avLst/>
          </a:prstGeom>
        </p:spPr>
      </p:pic>
    </p:spTree>
    <p:extLst>
      <p:ext uri="{BB962C8B-B14F-4D97-AF65-F5344CB8AC3E}">
        <p14:creationId xmlns:p14="http://schemas.microsoft.com/office/powerpoint/2010/main" val="4146298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790700" y="180975"/>
            <a:ext cx="5562600" cy="6496050"/>
          </a:xfrm>
          <a:prstGeom prst="rect">
            <a:avLst/>
          </a:prstGeom>
        </p:spPr>
      </p:pic>
    </p:spTree>
    <p:extLst>
      <p:ext uri="{BB962C8B-B14F-4D97-AF65-F5344CB8AC3E}">
        <p14:creationId xmlns:p14="http://schemas.microsoft.com/office/powerpoint/2010/main" val="3506929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896938" y="685800"/>
            <a:ext cx="8247062" cy="1028700"/>
          </a:xfrm>
        </p:spPr>
        <p:txBody>
          <a:bodyPr/>
          <a:lstStyle/>
          <a:p>
            <a:r>
              <a:rPr lang="en-US" altLang="en-US" sz="4500" b="1" dirty="0" smtClean="0">
                <a:solidFill>
                  <a:srgbClr val="FF6600"/>
                </a:solidFill>
              </a:rPr>
              <a:t>When choosing courses</a:t>
            </a:r>
          </a:p>
        </p:txBody>
      </p:sp>
      <p:sp>
        <p:nvSpPr>
          <p:cNvPr id="48131" name="Content Placeholder 2"/>
          <p:cNvSpPr>
            <a:spLocks noGrp="1"/>
          </p:cNvSpPr>
          <p:nvPr>
            <p:ph idx="4294967295"/>
          </p:nvPr>
        </p:nvSpPr>
        <p:spPr>
          <a:xfrm>
            <a:off x="1600200" y="2286000"/>
            <a:ext cx="6172200" cy="3543300"/>
          </a:xfrm>
        </p:spPr>
        <p:txBody>
          <a:bodyPr>
            <a:normAutofit fontScale="92500" lnSpcReduction="20000"/>
          </a:bodyPr>
          <a:lstStyle/>
          <a:p>
            <a:pPr>
              <a:buFont typeface="Wingdings" panose="05000000000000000000" pitchFamily="2" charset="2"/>
              <a:buChar char="Ø"/>
            </a:pPr>
            <a:r>
              <a:rPr lang="en-US" altLang="en-US" sz="2800" b="1" i="1" dirty="0" smtClean="0"/>
              <a:t>Choose courses required for graduation</a:t>
            </a:r>
          </a:p>
          <a:p>
            <a:pPr>
              <a:buFont typeface="Wingdings" panose="05000000000000000000" pitchFamily="2" charset="2"/>
              <a:buChar char="Ø"/>
            </a:pPr>
            <a:r>
              <a:rPr lang="en-US" altLang="en-US" sz="2800" b="1" i="1" dirty="0" smtClean="0"/>
              <a:t>Assure you’re working on one	     		 endorsement</a:t>
            </a:r>
          </a:p>
          <a:p>
            <a:pPr>
              <a:buFont typeface="Wingdings" panose="05000000000000000000" pitchFamily="2" charset="2"/>
              <a:buChar char="Ø"/>
            </a:pPr>
            <a:r>
              <a:rPr lang="en-US" altLang="en-US" sz="2800" b="1" i="1" dirty="0" smtClean="0"/>
              <a:t>Look into what colleges want/require</a:t>
            </a:r>
          </a:p>
          <a:p>
            <a:pPr>
              <a:buFont typeface="Wingdings" panose="05000000000000000000" pitchFamily="2" charset="2"/>
              <a:buChar char="Ø"/>
            </a:pPr>
            <a:r>
              <a:rPr lang="en-US" altLang="en-US" sz="2800" b="1" i="1" dirty="0" smtClean="0"/>
              <a:t>Think about your GPA</a:t>
            </a:r>
          </a:p>
          <a:p>
            <a:pPr>
              <a:buFont typeface="Wingdings" panose="05000000000000000000" pitchFamily="2" charset="2"/>
              <a:buChar char="Ø"/>
            </a:pPr>
            <a:r>
              <a:rPr lang="en-US" altLang="en-US" sz="2800" b="1" i="1" dirty="0" smtClean="0"/>
              <a:t>Think about class rank</a:t>
            </a:r>
          </a:p>
          <a:p>
            <a:pPr>
              <a:buFont typeface="Wingdings" panose="05000000000000000000" pitchFamily="2" charset="2"/>
              <a:buChar char="Ø"/>
            </a:pPr>
            <a:endParaRPr lang="en-US" altLang="en-US" sz="2800" b="1" i="1" dirty="0" smtClean="0"/>
          </a:p>
        </p:txBody>
      </p:sp>
    </p:spTree>
    <p:extLst>
      <p:ext uri="{BB962C8B-B14F-4D97-AF65-F5344CB8AC3E}">
        <p14:creationId xmlns:p14="http://schemas.microsoft.com/office/powerpoint/2010/main" val="2991237988"/>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5410200"/>
            <a:ext cx="7848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p:cNvSpPr>
            <a:spLocks noGrp="1" noChangeArrowheads="1"/>
          </p:cNvSpPr>
          <p:nvPr>
            <p:ph type="title"/>
          </p:nvPr>
        </p:nvSpPr>
        <p:spPr>
          <a:xfrm>
            <a:off x="1066800" y="381000"/>
            <a:ext cx="8077200" cy="11430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ormAutofit fontScale="90000"/>
          </a:bodyPr>
          <a:lstStyle/>
          <a:p>
            <a:pPr eaLnBrk="1" fontAlgn="auto" hangingPunct="1">
              <a:spcAft>
                <a:spcPts val="0"/>
              </a:spcAft>
              <a:defRPr/>
            </a:pPr>
            <a:r>
              <a:rPr lang="en-US" dirty="0" smtClean="0">
                <a:solidFill>
                  <a:srgbClr val="FF6600"/>
                </a:solidFill>
              </a:rPr>
              <a:t>August 2017</a:t>
            </a:r>
            <a:br>
              <a:rPr lang="en-US" dirty="0" smtClean="0">
                <a:solidFill>
                  <a:srgbClr val="FF6600"/>
                </a:solidFill>
              </a:rPr>
            </a:br>
            <a:r>
              <a:rPr lang="en-US" dirty="0" smtClean="0">
                <a:solidFill>
                  <a:srgbClr val="FF6600"/>
                </a:solidFill>
              </a:rPr>
              <a:t>No Schedule Changes</a:t>
            </a:r>
          </a:p>
        </p:txBody>
      </p:sp>
      <p:sp>
        <p:nvSpPr>
          <p:cNvPr id="50179" name="Rectangle 3"/>
          <p:cNvSpPr>
            <a:spLocks noGrp="1" noChangeArrowheads="1"/>
          </p:cNvSpPr>
          <p:nvPr>
            <p:ph idx="1"/>
          </p:nvPr>
        </p:nvSpPr>
        <p:spPr>
          <a:xfrm>
            <a:off x="762000" y="2209800"/>
            <a:ext cx="8153400" cy="41148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ormAutofit fontScale="85000" lnSpcReduction="20000"/>
          </a:bodyPr>
          <a:lstStyle/>
          <a:p>
            <a:pPr eaLnBrk="1" hangingPunct="1">
              <a:lnSpc>
                <a:spcPct val="90000"/>
              </a:lnSpc>
              <a:buFontTx/>
              <a:buNone/>
            </a:pPr>
            <a:r>
              <a:rPr lang="en-US" altLang="en-US" sz="2400" b="1" u="sng" dirty="0" smtClean="0"/>
              <a:t>No elective changes in August</a:t>
            </a:r>
          </a:p>
          <a:p>
            <a:pPr eaLnBrk="1" hangingPunct="1">
              <a:lnSpc>
                <a:spcPct val="90000"/>
              </a:lnSpc>
              <a:buFontTx/>
              <a:buNone/>
            </a:pPr>
            <a:r>
              <a:rPr lang="en-US" altLang="en-US" sz="2400" b="1" dirty="0" smtClean="0"/>
              <a:t>Schedules will only be changed in August if:</a:t>
            </a:r>
          </a:p>
          <a:p>
            <a:pPr eaLnBrk="1" hangingPunct="1">
              <a:lnSpc>
                <a:spcPct val="90000"/>
              </a:lnSpc>
            </a:pPr>
            <a:r>
              <a:rPr lang="en-US" altLang="en-US" sz="2400" dirty="0" smtClean="0"/>
              <a:t>Student </a:t>
            </a:r>
            <a:r>
              <a:rPr lang="en-US" altLang="en-US" sz="2400" u="sng" dirty="0" smtClean="0"/>
              <a:t>does not </a:t>
            </a:r>
            <a:r>
              <a:rPr lang="en-US" altLang="en-US" sz="2400" dirty="0" smtClean="0"/>
              <a:t>meet prerequisite(s) for the course</a:t>
            </a:r>
          </a:p>
          <a:p>
            <a:pPr eaLnBrk="1" hangingPunct="1">
              <a:lnSpc>
                <a:spcPct val="90000"/>
              </a:lnSpc>
            </a:pPr>
            <a:r>
              <a:rPr lang="en-US" altLang="en-US" sz="2400" dirty="0" smtClean="0"/>
              <a:t>Student does not meet </a:t>
            </a:r>
            <a:r>
              <a:rPr lang="en-US" altLang="en-US" sz="2400" u="sng" dirty="0" smtClean="0"/>
              <a:t>grade placement </a:t>
            </a:r>
            <a:r>
              <a:rPr lang="en-US" altLang="en-US" sz="2400" dirty="0" smtClean="0"/>
              <a:t>requirement for the course</a:t>
            </a:r>
          </a:p>
          <a:p>
            <a:pPr eaLnBrk="1" hangingPunct="1">
              <a:lnSpc>
                <a:spcPct val="90000"/>
              </a:lnSpc>
            </a:pPr>
            <a:r>
              <a:rPr lang="en-US" altLang="en-US" sz="2400" dirty="0" smtClean="0"/>
              <a:t>Student already </a:t>
            </a:r>
            <a:r>
              <a:rPr lang="en-US" altLang="en-US" sz="2400" u="sng" dirty="0" smtClean="0"/>
              <a:t>has</a:t>
            </a:r>
            <a:r>
              <a:rPr lang="en-US" altLang="en-US" sz="2400" dirty="0" smtClean="0"/>
              <a:t> credit in the course</a:t>
            </a:r>
          </a:p>
          <a:p>
            <a:pPr eaLnBrk="1" hangingPunct="1">
              <a:lnSpc>
                <a:spcPct val="90000"/>
              </a:lnSpc>
            </a:pPr>
            <a:r>
              <a:rPr lang="en-US" altLang="en-US" sz="2400" dirty="0" smtClean="0"/>
              <a:t>Student is placed in an </a:t>
            </a:r>
            <a:r>
              <a:rPr lang="en-US" altLang="en-US" sz="2400" u="sng" dirty="0" smtClean="0"/>
              <a:t>inappropriate</a:t>
            </a:r>
            <a:r>
              <a:rPr lang="en-US" altLang="en-US" sz="2400" dirty="0" smtClean="0"/>
              <a:t> level</a:t>
            </a:r>
          </a:p>
          <a:p>
            <a:pPr eaLnBrk="1" hangingPunct="1">
              <a:lnSpc>
                <a:spcPct val="90000"/>
              </a:lnSpc>
            </a:pPr>
            <a:r>
              <a:rPr lang="en-US" altLang="en-US" sz="2400" dirty="0" smtClean="0"/>
              <a:t>Student has not met </a:t>
            </a:r>
            <a:r>
              <a:rPr lang="en-US" altLang="en-US" sz="2400" u="sng" dirty="0" smtClean="0"/>
              <a:t>grade requirement </a:t>
            </a:r>
            <a:r>
              <a:rPr lang="en-US" altLang="en-US" sz="2400" dirty="0" smtClean="0"/>
              <a:t>for K-level, AP, or Horizons placement</a:t>
            </a:r>
          </a:p>
          <a:p>
            <a:pPr eaLnBrk="1" hangingPunct="1">
              <a:lnSpc>
                <a:spcPct val="90000"/>
              </a:lnSpc>
            </a:pPr>
            <a:endParaRPr lang="en-US" altLang="en-US" sz="2400" dirty="0" smtClean="0"/>
          </a:p>
          <a:p>
            <a:pPr marL="0" indent="0" eaLnBrk="1" hangingPunct="1">
              <a:lnSpc>
                <a:spcPct val="90000"/>
              </a:lnSpc>
              <a:buNone/>
            </a:pPr>
            <a:r>
              <a:rPr lang="en-US" altLang="en-US" sz="2400" b="1" dirty="0" smtClean="0"/>
              <a:t>***</a:t>
            </a:r>
            <a:r>
              <a:rPr lang="en-US" altLang="en-US" sz="2400" b="1" u="sng" dirty="0" smtClean="0"/>
              <a:t>MAY 25</a:t>
            </a:r>
            <a:r>
              <a:rPr lang="en-US" altLang="en-US" sz="2400" b="1" u="sng" baseline="30000" dirty="0" smtClean="0"/>
              <a:t>TH</a:t>
            </a:r>
            <a:r>
              <a:rPr lang="en-US" altLang="en-US" sz="2400" b="1" u="sng" dirty="0" smtClean="0"/>
              <a:t>, 2017</a:t>
            </a:r>
            <a:r>
              <a:rPr lang="en-US" altLang="en-US" sz="2400" b="1" dirty="0" smtClean="0"/>
              <a:t> is the last day to request a schedule change.</a:t>
            </a:r>
          </a:p>
          <a:p>
            <a:pPr marL="0" indent="0" eaLnBrk="1" hangingPunct="1">
              <a:lnSpc>
                <a:spcPct val="90000"/>
              </a:lnSpc>
              <a:buNone/>
            </a:pPr>
            <a:r>
              <a:rPr lang="en-US" altLang="en-US" sz="2400" dirty="0" smtClean="0"/>
              <a:t>Bridgeland is allocated teachers and hires teachers based on registration numbers from Spring registration. </a:t>
            </a:r>
          </a:p>
        </p:txBody>
      </p:sp>
    </p:spTree>
    <p:extLst>
      <p:ext uri="{BB962C8B-B14F-4D97-AF65-F5344CB8AC3E}">
        <p14:creationId xmlns:p14="http://schemas.microsoft.com/office/powerpoint/2010/main" val="1348288935"/>
      </p:ext>
    </p:extLst>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solidFill>
                  <a:srgbClr val="FF6600"/>
                </a:solidFill>
              </a:rPr>
              <a:t>Finish Strong</a:t>
            </a:r>
          </a:p>
        </p:txBody>
      </p:sp>
      <p:sp>
        <p:nvSpPr>
          <p:cNvPr id="52227" name="Content Placeholder 2"/>
          <p:cNvSpPr>
            <a:spLocks noGrp="1"/>
          </p:cNvSpPr>
          <p:nvPr>
            <p:ph idx="1"/>
          </p:nvPr>
        </p:nvSpPr>
        <p:spPr/>
        <p:txBody>
          <a:bodyPr>
            <a:normAutofit/>
          </a:bodyPr>
          <a:lstStyle/>
          <a:p>
            <a:r>
              <a:rPr lang="en-US" altLang="en-US" sz="2400" dirty="0" smtClean="0"/>
              <a:t>Your grades will determine level placement for classes in 9</a:t>
            </a:r>
            <a:r>
              <a:rPr lang="en-US" altLang="en-US" sz="2400" baseline="30000" dirty="0" smtClean="0"/>
              <a:t>th</a:t>
            </a:r>
            <a:r>
              <a:rPr lang="en-US" altLang="en-US" sz="2400" dirty="0" smtClean="0"/>
              <a:t> grade.  </a:t>
            </a:r>
          </a:p>
          <a:p>
            <a:endParaRPr lang="en-US" altLang="en-US" sz="2400" dirty="0" smtClean="0"/>
          </a:p>
          <a:p>
            <a:r>
              <a:rPr lang="en-US" altLang="en-US" sz="2400" dirty="0" smtClean="0"/>
              <a:t>STAAR/EOC scores are very important.  If satisfactory scores are not reached, you may be placed in Reading 180 or Algebra Lab to provide additional support for success on Exit level EOC’s in high school</a:t>
            </a:r>
          </a:p>
        </p:txBody>
      </p:sp>
    </p:spTree>
    <p:extLst>
      <p:ext uri="{BB962C8B-B14F-4D97-AF65-F5344CB8AC3E}">
        <p14:creationId xmlns:p14="http://schemas.microsoft.com/office/powerpoint/2010/main" val="16369302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301625"/>
            <a:ext cx="7772400" cy="993775"/>
          </a:xfrm>
        </p:spPr>
        <p:txBody>
          <a:bodyPr/>
          <a:lstStyle/>
          <a:p>
            <a:pPr algn="ctr" eaLnBrk="1" hangingPunct="1"/>
            <a:r>
              <a:rPr lang="en-US" altLang="en-US" dirty="0" smtClean="0">
                <a:solidFill>
                  <a:srgbClr val="FF6600"/>
                </a:solidFill>
              </a:rPr>
              <a:t>Credit Check – Pop Quiz</a:t>
            </a:r>
          </a:p>
        </p:txBody>
      </p:sp>
      <p:sp>
        <p:nvSpPr>
          <p:cNvPr id="14339" name="Rectangle 3"/>
          <p:cNvSpPr>
            <a:spLocks noGrp="1" noChangeArrowheads="1"/>
          </p:cNvSpPr>
          <p:nvPr>
            <p:ph idx="1"/>
          </p:nvPr>
        </p:nvSpPr>
        <p:spPr>
          <a:xfrm>
            <a:off x="457200" y="2209800"/>
            <a:ext cx="8534400" cy="4495800"/>
          </a:xfrm>
        </p:spPr>
        <p:txBody>
          <a:bodyPr>
            <a:normAutofit fontScale="92500" lnSpcReduction="20000"/>
          </a:bodyPr>
          <a:lstStyle/>
          <a:p>
            <a:pPr marL="274320" indent="-274320" eaLnBrk="1" fontAlgn="auto" hangingPunct="1">
              <a:spcAft>
                <a:spcPts val="0"/>
              </a:spcAft>
              <a:buClr>
                <a:schemeClr val="accent3"/>
              </a:buClr>
              <a:buFontTx/>
              <a:buNone/>
              <a:defRPr/>
            </a:pPr>
            <a:r>
              <a:rPr lang="en-US" sz="2400" dirty="0" smtClean="0"/>
              <a:t>How </a:t>
            </a:r>
            <a:r>
              <a:rPr lang="en-US" sz="2400" dirty="0" smtClean="0"/>
              <a:t>many </a:t>
            </a:r>
            <a:r>
              <a:rPr lang="en-US" sz="2400" dirty="0"/>
              <a:t>c</a:t>
            </a:r>
            <a:r>
              <a:rPr lang="en-US" sz="2400" dirty="0" smtClean="0"/>
              <a:t>redits </a:t>
            </a:r>
            <a:r>
              <a:rPr lang="en-US" sz="2400" dirty="0" smtClean="0"/>
              <a:t>do you need for the Foundations Plan; the Foundations with Endorsement Plan?</a:t>
            </a:r>
          </a:p>
          <a:p>
            <a:pPr marL="274320" indent="-274320" eaLnBrk="1" fontAlgn="auto" hangingPunct="1">
              <a:spcAft>
                <a:spcPts val="0"/>
              </a:spcAft>
              <a:buClr>
                <a:schemeClr val="accent3"/>
              </a:buClr>
              <a:buFontTx/>
              <a:buNone/>
              <a:defRPr/>
            </a:pPr>
            <a:endParaRPr lang="en-US" sz="2400" dirty="0" smtClean="0"/>
          </a:p>
          <a:p>
            <a:pPr marL="274320" indent="-274320" eaLnBrk="1" fontAlgn="auto" hangingPunct="1">
              <a:spcAft>
                <a:spcPts val="0"/>
              </a:spcAft>
              <a:buClr>
                <a:schemeClr val="accent3"/>
              </a:buClr>
              <a:buFontTx/>
              <a:buNone/>
              <a:defRPr/>
            </a:pPr>
            <a:r>
              <a:rPr lang="en-US" sz="2400" dirty="0" smtClean="0"/>
              <a:t>Name at least 3 required classes every freshman take.</a:t>
            </a:r>
          </a:p>
          <a:p>
            <a:pPr marL="274320" indent="-274320" eaLnBrk="1" fontAlgn="auto" hangingPunct="1">
              <a:spcAft>
                <a:spcPts val="0"/>
              </a:spcAft>
              <a:buClr>
                <a:schemeClr val="accent3"/>
              </a:buClr>
              <a:buFontTx/>
              <a:buNone/>
              <a:defRPr/>
            </a:pPr>
            <a:endParaRPr lang="en-US" sz="2400" dirty="0" smtClean="0"/>
          </a:p>
          <a:p>
            <a:pPr marL="274320" indent="-274320" eaLnBrk="1" fontAlgn="auto" hangingPunct="1">
              <a:spcAft>
                <a:spcPts val="0"/>
              </a:spcAft>
              <a:buClr>
                <a:schemeClr val="accent3"/>
              </a:buClr>
              <a:buFontTx/>
              <a:buNone/>
              <a:defRPr/>
            </a:pPr>
            <a:r>
              <a:rPr lang="en-US" sz="2400" dirty="0" smtClean="0"/>
              <a:t>When must you take PACE?</a:t>
            </a:r>
          </a:p>
          <a:p>
            <a:pPr marL="274320" indent="-274320" eaLnBrk="1" fontAlgn="auto" hangingPunct="1">
              <a:spcAft>
                <a:spcPts val="0"/>
              </a:spcAft>
              <a:buClr>
                <a:schemeClr val="accent3"/>
              </a:buClr>
              <a:buFontTx/>
              <a:buNone/>
              <a:defRPr/>
            </a:pPr>
            <a:r>
              <a:rPr lang="en-US" sz="2400" dirty="0" smtClean="0"/>
              <a:t>   </a:t>
            </a:r>
          </a:p>
          <a:p>
            <a:pPr marL="274320" indent="-274320" eaLnBrk="1" fontAlgn="auto" hangingPunct="1">
              <a:spcAft>
                <a:spcPts val="0"/>
              </a:spcAft>
              <a:buClr>
                <a:schemeClr val="accent3"/>
              </a:buClr>
              <a:buFontTx/>
              <a:buNone/>
              <a:defRPr/>
            </a:pPr>
            <a:r>
              <a:rPr lang="en-US" sz="2400" dirty="0" smtClean="0"/>
              <a:t>How many classes are in a regular school day in high school?</a:t>
            </a:r>
          </a:p>
          <a:p>
            <a:pPr marL="274320" indent="-274320" eaLnBrk="1" fontAlgn="auto" hangingPunct="1">
              <a:spcAft>
                <a:spcPts val="0"/>
              </a:spcAft>
              <a:buClr>
                <a:schemeClr val="accent3"/>
              </a:buClr>
              <a:buFontTx/>
              <a:buNone/>
              <a:defRPr/>
            </a:pPr>
            <a:endParaRPr lang="en-US" sz="2400" dirty="0" smtClean="0"/>
          </a:p>
          <a:p>
            <a:pPr marL="274320" indent="-274320" eaLnBrk="1" fontAlgn="auto" hangingPunct="1">
              <a:spcAft>
                <a:spcPts val="0"/>
              </a:spcAft>
              <a:buClr>
                <a:schemeClr val="accent3"/>
              </a:buClr>
              <a:buFontTx/>
              <a:buNone/>
              <a:defRPr/>
            </a:pPr>
            <a:r>
              <a:rPr lang="en-US" sz="2400" dirty="0" smtClean="0"/>
              <a:t>How many credits do you need and which classes do you need to be classified as a sophomore?</a:t>
            </a:r>
          </a:p>
          <a:p>
            <a:pPr marL="274320" indent="-274320" eaLnBrk="1" fontAlgn="auto" hangingPunct="1">
              <a:spcAft>
                <a:spcPts val="0"/>
              </a:spcAft>
              <a:buClr>
                <a:schemeClr val="accent3"/>
              </a:buClr>
              <a:buFontTx/>
              <a:buNone/>
              <a:defRPr/>
            </a:pPr>
            <a:endParaRPr lang="en-US" sz="2400" dirty="0"/>
          </a:p>
          <a:p>
            <a:pPr marL="274320" indent="-274320" eaLnBrk="1" fontAlgn="auto" hangingPunct="1">
              <a:spcAft>
                <a:spcPts val="0"/>
              </a:spcAft>
              <a:buClr>
                <a:schemeClr val="accent3"/>
              </a:buClr>
              <a:buFontTx/>
              <a:buNone/>
              <a:defRPr/>
            </a:pPr>
            <a:r>
              <a:rPr lang="en-US" sz="2400" dirty="0" smtClean="0"/>
              <a:t>How many endorsements may a student receive?</a:t>
            </a:r>
          </a:p>
        </p:txBody>
      </p:sp>
    </p:spTree>
    <p:extLst>
      <p:ext uri="{BB962C8B-B14F-4D97-AF65-F5344CB8AC3E}">
        <p14:creationId xmlns:p14="http://schemas.microsoft.com/office/powerpoint/2010/main" val="4074737889"/>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3400" y="304800"/>
            <a:ext cx="8229600" cy="1143000"/>
          </a:xfrm>
        </p:spPr>
        <p:txBody>
          <a:bodyPr/>
          <a:lstStyle/>
          <a:p>
            <a:r>
              <a:rPr lang="en-US" altLang="en-US" dirty="0" smtClean="0">
                <a:solidFill>
                  <a:srgbClr val="FF6600"/>
                </a:solidFill>
              </a:rPr>
              <a:t>Important High School Terms</a:t>
            </a:r>
          </a:p>
        </p:txBody>
      </p:sp>
      <p:sp>
        <p:nvSpPr>
          <p:cNvPr id="3" name="Content Placeholder 2"/>
          <p:cNvSpPr>
            <a:spLocks noGrp="1"/>
          </p:cNvSpPr>
          <p:nvPr>
            <p:ph idx="1"/>
          </p:nvPr>
        </p:nvSpPr>
        <p:spPr>
          <a:xfrm>
            <a:off x="509444" y="2015836"/>
            <a:ext cx="8232774" cy="4876800"/>
          </a:xfrm>
        </p:spPr>
        <p:txBody>
          <a:bodyPr>
            <a:normAutofit lnSpcReduction="10000"/>
          </a:bodyPr>
          <a:lstStyle/>
          <a:p>
            <a:pPr>
              <a:defRPr/>
            </a:pPr>
            <a:r>
              <a:rPr lang="en-US" b="1" dirty="0" smtClean="0"/>
              <a:t>Credit</a:t>
            </a:r>
          </a:p>
          <a:p>
            <a:pPr lvl="1">
              <a:defRPr/>
            </a:pPr>
            <a:r>
              <a:rPr lang="en-US" dirty="0" smtClean="0"/>
              <a:t>A unit showing a student has successfully completed a course</a:t>
            </a:r>
          </a:p>
          <a:p>
            <a:pPr lvl="1">
              <a:defRPr/>
            </a:pPr>
            <a:r>
              <a:rPr lang="en-US" dirty="0" smtClean="0"/>
              <a:t>Each passing semester of a course earns 0.5 credits</a:t>
            </a:r>
          </a:p>
          <a:p>
            <a:pPr>
              <a:defRPr/>
            </a:pPr>
            <a:r>
              <a:rPr lang="en-US" b="1" dirty="0" smtClean="0"/>
              <a:t>GPA</a:t>
            </a:r>
            <a:endParaRPr lang="en-US" dirty="0" smtClean="0"/>
          </a:p>
          <a:p>
            <a:pPr lvl="1">
              <a:defRPr/>
            </a:pPr>
            <a:r>
              <a:rPr lang="en-US" dirty="0" smtClean="0"/>
              <a:t>Grade Point Average</a:t>
            </a:r>
          </a:p>
          <a:p>
            <a:pPr lvl="1">
              <a:defRPr/>
            </a:pPr>
            <a:r>
              <a:rPr lang="en-US" dirty="0"/>
              <a:t>The average grade earned by a student, figured by dividing the grade points earned by the number of credits </a:t>
            </a:r>
            <a:r>
              <a:rPr lang="en-US" dirty="0" smtClean="0"/>
              <a:t>attempted . All courses taken in high school are averaged into the GPA with a few non-credit exceptions.</a:t>
            </a:r>
          </a:p>
          <a:p>
            <a:pPr lvl="1">
              <a:defRPr/>
            </a:pPr>
            <a:r>
              <a:rPr lang="en-US" dirty="0" smtClean="0"/>
              <a:t>Higher GPAs equate to more college and scholarship opportunities</a:t>
            </a:r>
          </a:p>
          <a:p>
            <a:pPr lvl="1">
              <a:defRPr/>
            </a:pPr>
            <a:r>
              <a:rPr lang="en-US" dirty="0" smtClean="0"/>
              <a:t>The CFISD GPA is based on a 6 point weighted scale</a:t>
            </a:r>
          </a:p>
          <a:p>
            <a:pPr lvl="1">
              <a:defRPr/>
            </a:pPr>
            <a:r>
              <a:rPr lang="en-US" dirty="0" smtClean="0"/>
              <a:t>The GPA determines class rank</a:t>
            </a:r>
          </a:p>
          <a:p>
            <a:pPr>
              <a:defRPr/>
            </a:pPr>
            <a:r>
              <a:rPr lang="en-US" b="1" dirty="0" smtClean="0"/>
              <a:t>Class Rank</a:t>
            </a:r>
          </a:p>
          <a:p>
            <a:pPr lvl="1">
              <a:defRPr/>
            </a:pPr>
            <a:r>
              <a:rPr lang="en-US" dirty="0" smtClean="0"/>
              <a:t>The measure of a student’s performance in comparison to other students in the class (grade level)</a:t>
            </a:r>
          </a:p>
          <a:p>
            <a:pPr lvl="1">
              <a:defRPr/>
            </a:pPr>
            <a:endParaRPr lang="en-US" dirty="0"/>
          </a:p>
        </p:txBody>
      </p:sp>
    </p:spTree>
    <p:extLst>
      <p:ext uri="{BB962C8B-B14F-4D97-AF65-F5344CB8AC3E}">
        <p14:creationId xmlns:p14="http://schemas.microsoft.com/office/powerpoint/2010/main" val="19114280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Looking Ahead…</a:t>
            </a:r>
            <a:endParaRPr lang="en-US" dirty="0">
              <a:solidFill>
                <a:srgbClr val="FF6600"/>
              </a:solidFill>
            </a:endParaRPr>
          </a:p>
        </p:txBody>
      </p:sp>
      <p:sp>
        <p:nvSpPr>
          <p:cNvPr id="3" name="Content Placeholder 2"/>
          <p:cNvSpPr>
            <a:spLocks noGrp="1"/>
          </p:cNvSpPr>
          <p:nvPr>
            <p:ph idx="1"/>
          </p:nvPr>
        </p:nvSpPr>
        <p:spPr>
          <a:xfrm>
            <a:off x="809997" y="2514600"/>
            <a:ext cx="7524003" cy="3636510"/>
          </a:xfrm>
        </p:spPr>
        <p:txBody>
          <a:bodyPr>
            <a:normAutofit lnSpcReduction="10000"/>
          </a:bodyPr>
          <a:lstStyle/>
          <a:p>
            <a:r>
              <a:rPr lang="en-US" sz="3200" b="1" dirty="0" smtClean="0"/>
              <a:t>Registration Forms are Due: </a:t>
            </a:r>
          </a:p>
          <a:p>
            <a:pPr marL="457200" lvl="1" indent="0">
              <a:buNone/>
            </a:pPr>
            <a:r>
              <a:rPr lang="en-US" sz="3200" b="1" u="sng" dirty="0" smtClean="0"/>
              <a:t>MARCH 10TH</a:t>
            </a:r>
          </a:p>
          <a:p>
            <a:r>
              <a:rPr lang="en-US" sz="3200" b="1" dirty="0" smtClean="0"/>
              <a:t>Course Verification forms will go home in May</a:t>
            </a:r>
          </a:p>
          <a:p>
            <a:r>
              <a:rPr lang="en-US" sz="3200" b="1" dirty="0" smtClean="0"/>
              <a:t>Last Day to make course changes: </a:t>
            </a:r>
          </a:p>
          <a:p>
            <a:pPr marL="457200" lvl="1" indent="0">
              <a:buNone/>
            </a:pPr>
            <a:r>
              <a:rPr lang="en-US" sz="3200" b="1" u="sng" dirty="0" smtClean="0"/>
              <a:t>MAY 25TH</a:t>
            </a:r>
          </a:p>
          <a:p>
            <a:pPr marL="68580" indent="0">
              <a:buNone/>
            </a:pPr>
            <a:endParaRPr lang="en-US" b="1" dirty="0"/>
          </a:p>
          <a:p>
            <a:endParaRPr lang="en-US" dirty="0"/>
          </a:p>
        </p:txBody>
      </p:sp>
    </p:spTree>
    <p:extLst>
      <p:ext uri="{BB962C8B-B14F-4D97-AF65-F5344CB8AC3E}">
        <p14:creationId xmlns:p14="http://schemas.microsoft.com/office/powerpoint/2010/main" val="36836912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381000" y="152400"/>
            <a:ext cx="8229600" cy="1143000"/>
          </a:xfrm>
        </p:spPr>
        <p:txBody>
          <a:bodyPr/>
          <a:lstStyle/>
          <a:p>
            <a:pPr eaLnBrk="1" hangingPunct="1"/>
            <a:r>
              <a:rPr lang="en-US" altLang="en-US" b="1" dirty="0" smtClean="0">
                <a:solidFill>
                  <a:srgbClr val="FF6600"/>
                </a:solidFill>
              </a:rPr>
              <a:t>In Closing</a:t>
            </a:r>
          </a:p>
        </p:txBody>
      </p:sp>
      <p:pic>
        <p:nvPicPr>
          <p:cNvPr id="55299" name="Picture 4" descr="j0233965[1]"/>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tretch>
            <a:fillRect/>
          </a:stretch>
        </p:blipFill>
        <p:spPr>
          <a:xfrm>
            <a:off x="7097680" y="4876800"/>
            <a:ext cx="1644713" cy="1239464"/>
          </a:xfrm>
          <a:noFill/>
        </p:spPr>
      </p:pic>
      <p:sp>
        <p:nvSpPr>
          <p:cNvPr id="55300" name="Rectangle 3"/>
          <p:cNvSpPr>
            <a:spLocks noGrp="1" noChangeArrowheads="1"/>
          </p:cNvSpPr>
          <p:nvPr>
            <p:ph type="body" idx="4294967295"/>
          </p:nvPr>
        </p:nvSpPr>
        <p:spPr>
          <a:xfrm>
            <a:off x="147637" y="2209800"/>
            <a:ext cx="7772400" cy="4114800"/>
          </a:xfrm>
        </p:spPr>
        <p:txBody>
          <a:bodyPr>
            <a:normAutofit fontScale="77500" lnSpcReduction="20000"/>
          </a:bodyPr>
          <a:lstStyle/>
          <a:p>
            <a:pPr eaLnBrk="1" hangingPunct="1"/>
            <a:r>
              <a:rPr lang="en-US" altLang="en-US" sz="2800" b="1" dirty="0" smtClean="0"/>
              <a:t>Ninth grade is the year to </a:t>
            </a:r>
            <a:r>
              <a:rPr lang="en-US" altLang="en-US" sz="2800" dirty="0" smtClean="0"/>
              <a:t>:</a:t>
            </a:r>
          </a:p>
          <a:p>
            <a:pPr lvl="1" eaLnBrk="1" hangingPunct="1"/>
            <a:r>
              <a:rPr lang="en-US" altLang="en-US" sz="2800" b="1" i="1" dirty="0" smtClean="0"/>
              <a:t>Improve grades and study habits</a:t>
            </a:r>
          </a:p>
          <a:p>
            <a:pPr lvl="2" eaLnBrk="1" hangingPunct="1"/>
            <a:r>
              <a:rPr lang="en-US" altLang="en-US" sz="2800" dirty="0" smtClean="0"/>
              <a:t>Read, Read, Read</a:t>
            </a:r>
          </a:p>
          <a:p>
            <a:pPr lvl="2" eaLnBrk="1" hangingPunct="1"/>
            <a:r>
              <a:rPr lang="en-US" altLang="en-US" sz="2800" dirty="0" smtClean="0"/>
              <a:t>Attend tutorials after school</a:t>
            </a:r>
          </a:p>
          <a:p>
            <a:pPr lvl="1" eaLnBrk="1" hangingPunct="1"/>
            <a:r>
              <a:rPr lang="en-US" altLang="en-US" sz="2800" b="1" i="1" dirty="0" smtClean="0"/>
              <a:t>Get involved in clubs and organizations</a:t>
            </a:r>
            <a:r>
              <a:rPr lang="en-US" altLang="en-US" sz="2800" i="1" dirty="0" smtClean="0"/>
              <a:t> (NHS requirement</a:t>
            </a:r>
            <a:r>
              <a:rPr lang="en-US" altLang="en-US" sz="2800" dirty="0" smtClean="0"/>
              <a:t>)</a:t>
            </a:r>
          </a:p>
          <a:p>
            <a:pPr lvl="1" eaLnBrk="1" hangingPunct="1"/>
            <a:r>
              <a:rPr lang="en-US" altLang="en-US" sz="2800" b="1" i="1" dirty="0" smtClean="0"/>
              <a:t>Volunteer in the community</a:t>
            </a:r>
            <a:r>
              <a:rPr lang="en-US" altLang="en-US" sz="2800" dirty="0" smtClean="0"/>
              <a:t> and keep a record of all hours beginning the summer after 8</a:t>
            </a:r>
            <a:r>
              <a:rPr lang="en-US" altLang="en-US" sz="2800" baseline="30000" dirty="0" smtClean="0"/>
              <a:t>th</a:t>
            </a:r>
            <a:r>
              <a:rPr lang="en-US" altLang="en-US" sz="2800" dirty="0" smtClean="0"/>
              <a:t> grade.  (NHS requirement)</a:t>
            </a:r>
          </a:p>
          <a:p>
            <a:pPr lvl="1" eaLnBrk="1" hangingPunct="1"/>
            <a:r>
              <a:rPr lang="en-US" altLang="en-US" sz="2800" b="1" i="1" dirty="0" smtClean="0"/>
              <a:t>Begin building a portfolio</a:t>
            </a:r>
          </a:p>
          <a:p>
            <a:pPr lvl="1" eaLnBrk="1" hangingPunct="1"/>
            <a:r>
              <a:rPr lang="en-US" altLang="en-US" sz="2800" b="1" i="1" dirty="0" smtClean="0"/>
              <a:t>Be the best Bridgeland HS student you can be!!</a:t>
            </a:r>
          </a:p>
        </p:txBody>
      </p:sp>
      <p:pic>
        <p:nvPicPr>
          <p:cNvPr id="15365" name="Picture 5" descr="j0195422"/>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91400" y="1415880"/>
            <a:ext cx="10572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j0195424"/>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91200" y="2057400"/>
            <a:ext cx="1265238" cy="1623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5410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9506">
                                            <p:txEl>
                                              <p:pRg st="0" end="0"/>
                                            </p:txEl>
                                          </p:spTgt>
                                        </p:tgtEl>
                                        <p:attrNameLst>
                                          <p:attrName>style.visibility</p:attrName>
                                        </p:attrNameLst>
                                      </p:cBhvr>
                                      <p:to>
                                        <p:strVal val="visible"/>
                                      </p:to>
                                    </p:set>
                                    <p:anim calcmode="lin" valueType="num">
                                      <p:cBhvr additive="base">
                                        <p:cTn id="7" dur="500" fill="hold"/>
                                        <p:tgtEl>
                                          <p:spTgt spid="149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9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type="title" idx="4294967295"/>
          </p:nvPr>
        </p:nvSpPr>
        <p:spPr>
          <a:xfrm>
            <a:off x="1295400" y="298450"/>
            <a:ext cx="6172200" cy="857250"/>
          </a:xfrm>
          <a:effectLst>
            <a:outerShdw blurRad="50800" dist="50800" dir="5400000" algn="ctr" rotWithShape="0">
              <a:schemeClr val="accent3"/>
            </a:outerShdw>
          </a:effectLst>
        </p:spPr>
        <p:txBody>
          <a:bodyPr>
            <a:normAutofit/>
          </a:bodyPr>
          <a:lstStyle/>
          <a:p>
            <a:pPr algn="ctr" defTabSz="489017">
              <a:defRPr/>
            </a:pPr>
            <a:r>
              <a:rPr lang="en-US" sz="4400" dirty="0">
                <a:solidFill>
                  <a:srgbClr val="FF6600"/>
                </a:solidFill>
                <a:latin typeface="Tahoma" pitchFamily="34" charset="0"/>
              </a:rPr>
              <a:t>Top </a:t>
            </a:r>
            <a:r>
              <a:rPr lang="en-US" sz="4400" dirty="0">
                <a:solidFill>
                  <a:srgbClr val="FF6600"/>
                </a:solidFill>
                <a:latin typeface="Bookman"/>
              </a:rPr>
              <a:t>10</a:t>
            </a:r>
            <a:r>
              <a:rPr lang="en-US" sz="4400" dirty="0">
                <a:solidFill>
                  <a:srgbClr val="FF6600"/>
                </a:solidFill>
                <a:latin typeface="Tahoma" pitchFamily="34" charset="0"/>
              </a:rPr>
              <a:t>% Admissions</a:t>
            </a:r>
          </a:p>
        </p:txBody>
      </p:sp>
      <p:sp>
        <p:nvSpPr>
          <p:cNvPr id="129027" name="Rectangle 3"/>
          <p:cNvSpPr>
            <a:spLocks noGrp="1" noChangeArrowheads="1"/>
          </p:cNvSpPr>
          <p:nvPr>
            <p:ph idx="4294967295"/>
          </p:nvPr>
        </p:nvSpPr>
        <p:spPr>
          <a:xfrm>
            <a:off x="838200" y="2134898"/>
            <a:ext cx="8020050" cy="2441575"/>
          </a:xfrm>
        </p:spPr>
        <p:txBody>
          <a:bodyPr>
            <a:noAutofit/>
          </a:bodyPr>
          <a:lstStyle/>
          <a:p>
            <a:pPr defTabSz="489017">
              <a:lnSpc>
                <a:spcPct val="80000"/>
              </a:lnSpc>
              <a:defRPr/>
            </a:pPr>
            <a:r>
              <a:rPr lang="en-US" sz="2400" dirty="0">
                <a:latin typeface="Tahoma" pitchFamily="34" charset="0"/>
              </a:rPr>
              <a:t>Automatic admission to Texas public institutions</a:t>
            </a:r>
          </a:p>
          <a:p>
            <a:pPr marL="0" indent="0" defTabSz="489017">
              <a:lnSpc>
                <a:spcPct val="80000"/>
              </a:lnSpc>
              <a:buFont typeface="Wingdings 2" panose="05020102010507070707" pitchFamily="18" charset="2"/>
              <a:buNone/>
              <a:defRPr/>
            </a:pPr>
            <a:r>
              <a:rPr lang="en-US" sz="2400" dirty="0">
                <a:latin typeface="Tahoma" pitchFamily="34" charset="0"/>
              </a:rPr>
              <a:t>  Exception : UT Austin accepts top 7% (subject to change</a:t>
            </a:r>
            <a:r>
              <a:rPr lang="en-US" sz="2400" dirty="0" smtClean="0">
                <a:latin typeface="Tahoma" pitchFamily="34" charset="0"/>
              </a:rPr>
              <a:t>)</a:t>
            </a:r>
            <a:endParaRPr lang="en-US" sz="2400" dirty="0">
              <a:latin typeface="Tahoma" pitchFamily="34" charset="0"/>
            </a:endParaRPr>
          </a:p>
          <a:p>
            <a:pPr defTabSz="489017">
              <a:lnSpc>
                <a:spcPct val="80000"/>
              </a:lnSpc>
              <a:defRPr/>
            </a:pPr>
            <a:r>
              <a:rPr lang="en-US" sz="2400" dirty="0">
                <a:latin typeface="Tahoma" pitchFamily="34" charset="0"/>
              </a:rPr>
              <a:t>Must submit completed application prior to  deadline set by the </a:t>
            </a:r>
            <a:r>
              <a:rPr lang="en-US" sz="2400" dirty="0" smtClean="0">
                <a:latin typeface="Tahoma" pitchFamily="34" charset="0"/>
              </a:rPr>
              <a:t>university</a:t>
            </a:r>
          </a:p>
          <a:p>
            <a:pPr defTabSz="489017">
              <a:lnSpc>
                <a:spcPct val="80000"/>
              </a:lnSpc>
              <a:defRPr/>
            </a:pPr>
            <a:endParaRPr lang="en-US" sz="2400" dirty="0">
              <a:latin typeface="Tahoma" pitchFamily="34" charset="0"/>
            </a:endParaRPr>
          </a:p>
          <a:p>
            <a:pPr defTabSz="489017">
              <a:lnSpc>
                <a:spcPct val="80000"/>
              </a:lnSpc>
              <a:defRPr/>
            </a:pPr>
            <a:r>
              <a:rPr lang="en-US" sz="2400" dirty="0">
                <a:latin typeface="Tahoma" pitchFamily="34" charset="0"/>
              </a:rPr>
              <a:t>Graduate under Foundations Endorsement </a:t>
            </a:r>
            <a:r>
              <a:rPr lang="en-US" sz="2400" dirty="0" smtClean="0">
                <a:latin typeface="Tahoma" pitchFamily="34" charset="0"/>
              </a:rPr>
              <a:t>Plan</a:t>
            </a:r>
          </a:p>
          <a:p>
            <a:pPr defTabSz="489017">
              <a:lnSpc>
                <a:spcPct val="80000"/>
              </a:lnSpc>
              <a:defRPr/>
            </a:pPr>
            <a:endParaRPr lang="en-US" sz="2400" dirty="0">
              <a:latin typeface="Tahoma" pitchFamily="34" charset="0"/>
            </a:endParaRPr>
          </a:p>
          <a:p>
            <a:pPr defTabSz="489017">
              <a:lnSpc>
                <a:spcPct val="80000"/>
              </a:lnSpc>
              <a:defRPr/>
            </a:pPr>
            <a:r>
              <a:rPr lang="en-US" sz="2400" dirty="0">
                <a:latin typeface="Tahoma" pitchFamily="34" charset="0"/>
              </a:rPr>
              <a:t>Provide additional documents required by the university</a:t>
            </a:r>
          </a:p>
        </p:txBody>
      </p:sp>
      <p:sp>
        <p:nvSpPr>
          <p:cNvPr id="2" name="TextBox 1"/>
          <p:cNvSpPr txBox="1"/>
          <p:nvPr/>
        </p:nvSpPr>
        <p:spPr>
          <a:xfrm>
            <a:off x="552450" y="5486400"/>
            <a:ext cx="8189912" cy="757130"/>
          </a:xfrm>
          <a:prstGeom prst="rect">
            <a:avLst/>
          </a:prstGeom>
          <a:noFill/>
        </p:spPr>
        <p:txBody>
          <a:bodyPr wrap="square">
            <a:spAutoFit/>
          </a:bodyPr>
          <a:lstStyle/>
          <a:p>
            <a:pPr marL="183700" indent="-183700" algn="ctr" defTabSz="489017" eaLnBrk="1" hangingPunct="1">
              <a:lnSpc>
                <a:spcPct val="80000"/>
              </a:lnSpc>
              <a:spcBef>
                <a:spcPct val="20000"/>
              </a:spcBef>
              <a:buClr>
                <a:srgbClr val="730000"/>
              </a:buClr>
              <a:buSzPct val="150000"/>
              <a:defRPr/>
            </a:pPr>
            <a:r>
              <a:rPr lang="en-US" b="1" kern="0" dirty="0" smtClean="0"/>
              <a:t>***</a:t>
            </a:r>
            <a:r>
              <a:rPr lang="en-US" b="1" u="sng" kern="0" dirty="0" smtClean="0"/>
              <a:t>Note</a:t>
            </a:r>
            <a:r>
              <a:rPr lang="en-US" kern="0" dirty="0"/>
              <a:t>:  Universities may limit the number of first time freshmen eligible for admission due to enrollment caps – check with specific universities for details</a:t>
            </a:r>
          </a:p>
        </p:txBody>
      </p:sp>
    </p:spTree>
    <p:extLst>
      <p:ext uri="{BB962C8B-B14F-4D97-AF65-F5344CB8AC3E}">
        <p14:creationId xmlns:p14="http://schemas.microsoft.com/office/powerpoint/2010/main" val="630366017"/>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solidFill>
                  <a:srgbClr val="FF6600"/>
                </a:solidFill>
              </a:rPr>
              <a:t>Grade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7354723"/>
              </p:ext>
            </p:extLst>
          </p:nvPr>
        </p:nvGraphicFramePr>
        <p:xfrm>
          <a:off x="450273" y="2362200"/>
          <a:ext cx="8153400" cy="2494836"/>
        </p:xfrm>
        <a:graphic>
          <a:graphicData uri="http://schemas.openxmlformats.org/drawingml/2006/table">
            <a:tbl>
              <a:tblPr firstRow="1" bandRow="1">
                <a:tableStyleId>{5C22544A-7EE6-4342-B048-85BDC9FD1C3A}</a:tableStyleId>
              </a:tblPr>
              <a:tblGrid>
                <a:gridCol w="2717800"/>
                <a:gridCol w="2717800"/>
                <a:gridCol w="2717800"/>
              </a:tblGrid>
              <a:tr h="370946">
                <a:tc>
                  <a:txBody>
                    <a:bodyPr/>
                    <a:lstStyle/>
                    <a:p>
                      <a:r>
                        <a:rPr lang="en-US" sz="1800" dirty="0" smtClean="0"/>
                        <a:t>Grading Scale</a:t>
                      </a:r>
                      <a:endParaRPr lang="en-US" sz="1800" dirty="0"/>
                    </a:p>
                  </a:txBody>
                  <a:tcPr marT="45733" marB="45733"/>
                </a:tc>
                <a:tc>
                  <a:txBody>
                    <a:bodyPr/>
                    <a:lstStyle/>
                    <a:p>
                      <a:r>
                        <a:rPr lang="en-US" sz="1800" dirty="0" smtClean="0"/>
                        <a:t>Regular Level</a:t>
                      </a:r>
                      <a:endParaRPr lang="en-US" sz="1800" dirty="0"/>
                    </a:p>
                  </a:txBody>
                  <a:tcPr marT="45733" marB="45733"/>
                </a:tc>
                <a:tc>
                  <a:txBody>
                    <a:bodyPr/>
                    <a:lstStyle/>
                    <a:p>
                      <a:r>
                        <a:rPr lang="en-US" sz="1800" dirty="0" smtClean="0"/>
                        <a:t>Advanced Level (K/AP)</a:t>
                      </a:r>
                      <a:endParaRPr lang="en-US" sz="1800" dirty="0"/>
                    </a:p>
                  </a:txBody>
                  <a:tcPr marT="45733" marB="45733"/>
                </a:tc>
              </a:tr>
              <a:tr h="370946">
                <a:tc>
                  <a:txBody>
                    <a:bodyPr/>
                    <a:lstStyle/>
                    <a:p>
                      <a:r>
                        <a:rPr lang="en-US" sz="1800" dirty="0" smtClean="0"/>
                        <a:t>A = 90-100</a:t>
                      </a:r>
                      <a:endParaRPr lang="en-US" sz="1800" dirty="0"/>
                    </a:p>
                  </a:txBody>
                  <a:tcPr marT="45733" marB="45733"/>
                </a:tc>
                <a:tc>
                  <a:txBody>
                    <a:bodyPr/>
                    <a:lstStyle/>
                    <a:p>
                      <a:r>
                        <a:rPr lang="en-US" sz="1800" dirty="0" smtClean="0"/>
                        <a:t>A = 6.0</a:t>
                      </a:r>
                      <a:endParaRPr lang="en-US" sz="1800" dirty="0"/>
                    </a:p>
                  </a:txBody>
                  <a:tcPr marT="45733" marB="45733"/>
                </a:tc>
                <a:tc>
                  <a:txBody>
                    <a:bodyPr/>
                    <a:lstStyle/>
                    <a:p>
                      <a:r>
                        <a:rPr lang="en-US" sz="1800" dirty="0" smtClean="0"/>
                        <a:t>A = 7.0</a:t>
                      </a:r>
                      <a:endParaRPr lang="en-US" sz="1800" dirty="0"/>
                    </a:p>
                  </a:txBody>
                  <a:tcPr marT="45733" marB="45733"/>
                </a:tc>
              </a:tr>
              <a:tr h="370946">
                <a:tc>
                  <a:txBody>
                    <a:bodyPr/>
                    <a:lstStyle/>
                    <a:p>
                      <a:r>
                        <a:rPr lang="en-US" sz="1800" dirty="0" smtClean="0"/>
                        <a:t>B =</a:t>
                      </a:r>
                      <a:r>
                        <a:rPr lang="en-US" sz="1800" baseline="0" dirty="0" smtClean="0"/>
                        <a:t> 80-89</a:t>
                      </a:r>
                      <a:endParaRPr lang="en-US" sz="1800" dirty="0"/>
                    </a:p>
                  </a:txBody>
                  <a:tcPr marT="45733" marB="45733"/>
                </a:tc>
                <a:tc>
                  <a:txBody>
                    <a:bodyPr/>
                    <a:lstStyle/>
                    <a:p>
                      <a:r>
                        <a:rPr lang="en-US" sz="1800" dirty="0" smtClean="0"/>
                        <a:t>B = 5.0</a:t>
                      </a:r>
                      <a:endParaRPr lang="en-US" sz="1800" dirty="0"/>
                    </a:p>
                  </a:txBody>
                  <a:tcPr marT="45733" marB="45733"/>
                </a:tc>
                <a:tc>
                  <a:txBody>
                    <a:bodyPr/>
                    <a:lstStyle/>
                    <a:p>
                      <a:r>
                        <a:rPr lang="en-US" sz="1800" dirty="0" smtClean="0"/>
                        <a:t>B = 6.0</a:t>
                      </a:r>
                      <a:endParaRPr lang="en-US" sz="1800" dirty="0"/>
                    </a:p>
                  </a:txBody>
                  <a:tcPr marT="45733" marB="45733"/>
                </a:tc>
              </a:tr>
              <a:tr h="370946">
                <a:tc>
                  <a:txBody>
                    <a:bodyPr/>
                    <a:lstStyle/>
                    <a:p>
                      <a:r>
                        <a:rPr lang="en-US" sz="1800" dirty="0" smtClean="0"/>
                        <a:t>C = 75-79</a:t>
                      </a:r>
                      <a:endParaRPr lang="en-US" sz="1800" dirty="0"/>
                    </a:p>
                  </a:txBody>
                  <a:tcPr marT="45733" marB="45733"/>
                </a:tc>
                <a:tc>
                  <a:txBody>
                    <a:bodyPr/>
                    <a:lstStyle/>
                    <a:p>
                      <a:r>
                        <a:rPr lang="en-US" sz="1800" dirty="0" smtClean="0"/>
                        <a:t>C = 4.0</a:t>
                      </a:r>
                      <a:endParaRPr lang="en-US" sz="1800" dirty="0"/>
                    </a:p>
                  </a:txBody>
                  <a:tcPr marT="45733" marB="45733"/>
                </a:tc>
                <a:tc>
                  <a:txBody>
                    <a:bodyPr/>
                    <a:lstStyle/>
                    <a:p>
                      <a:r>
                        <a:rPr lang="en-US" sz="1800" dirty="0" smtClean="0"/>
                        <a:t>C = 5.0</a:t>
                      </a:r>
                      <a:endParaRPr lang="en-US" sz="1800" dirty="0"/>
                    </a:p>
                  </a:txBody>
                  <a:tcPr marT="45733" marB="45733"/>
                </a:tc>
              </a:tr>
              <a:tr h="370946">
                <a:tc>
                  <a:txBody>
                    <a:bodyPr/>
                    <a:lstStyle/>
                    <a:p>
                      <a:r>
                        <a:rPr lang="en-US" sz="1800" dirty="0" smtClean="0"/>
                        <a:t>C- = 70-74</a:t>
                      </a:r>
                      <a:endParaRPr lang="en-US" sz="1800" dirty="0"/>
                    </a:p>
                  </a:txBody>
                  <a:tcPr marT="45733" marB="45733"/>
                </a:tc>
                <a:tc>
                  <a:txBody>
                    <a:bodyPr/>
                    <a:lstStyle/>
                    <a:p>
                      <a:r>
                        <a:rPr lang="en-US" sz="1800" dirty="0" smtClean="0"/>
                        <a:t>C- = 3.0</a:t>
                      </a:r>
                      <a:endParaRPr lang="en-US" sz="1800" dirty="0"/>
                    </a:p>
                  </a:txBody>
                  <a:tcPr marT="45733" marB="45733"/>
                </a:tc>
                <a:tc>
                  <a:txBody>
                    <a:bodyPr/>
                    <a:lstStyle/>
                    <a:p>
                      <a:r>
                        <a:rPr lang="en-US" sz="1800" dirty="0" smtClean="0"/>
                        <a:t>C- = 4.0</a:t>
                      </a:r>
                      <a:endParaRPr lang="en-US" sz="1800" dirty="0"/>
                    </a:p>
                  </a:txBody>
                  <a:tcPr marT="45733" marB="45733"/>
                </a:tc>
              </a:tr>
              <a:tr h="370946">
                <a:tc>
                  <a:txBody>
                    <a:bodyPr/>
                    <a:lstStyle/>
                    <a:p>
                      <a:r>
                        <a:rPr lang="en-US" sz="1800" dirty="0" smtClean="0"/>
                        <a:t>F = 0-69</a:t>
                      </a:r>
                      <a:endParaRPr lang="en-US" sz="1800" dirty="0"/>
                    </a:p>
                  </a:txBody>
                  <a:tcPr marT="45733" marB="45733"/>
                </a:tc>
                <a:tc>
                  <a:txBody>
                    <a:bodyPr/>
                    <a:lstStyle/>
                    <a:p>
                      <a:r>
                        <a:rPr lang="en-US" sz="1800" dirty="0" smtClean="0"/>
                        <a:t>F = 0.0</a:t>
                      </a:r>
                      <a:endParaRPr lang="en-US" sz="1800" dirty="0"/>
                    </a:p>
                  </a:txBody>
                  <a:tcPr marT="45733" marB="45733"/>
                </a:tc>
                <a:tc>
                  <a:txBody>
                    <a:bodyPr/>
                    <a:lstStyle/>
                    <a:p>
                      <a:r>
                        <a:rPr lang="en-US" sz="1800" dirty="0" smtClean="0"/>
                        <a:t>F = 0.0</a:t>
                      </a:r>
                      <a:endParaRPr lang="en-US" sz="1800" dirty="0"/>
                    </a:p>
                  </a:txBody>
                  <a:tcPr marT="45733" marB="45733"/>
                </a:tc>
              </a:tr>
            </a:tbl>
          </a:graphicData>
        </a:graphic>
      </p:graphicFrame>
      <p:sp>
        <p:nvSpPr>
          <p:cNvPr id="21537" name="TextBox 4"/>
          <p:cNvSpPr txBox="1">
            <a:spLocks noChangeArrowheads="1"/>
          </p:cNvSpPr>
          <p:nvPr/>
        </p:nvSpPr>
        <p:spPr bwMode="auto">
          <a:xfrm>
            <a:off x="457198" y="4847510"/>
            <a:ext cx="8229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28E6A"/>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a:spcBef>
                <a:spcPct val="20000"/>
              </a:spcBef>
              <a:buClr>
                <a:srgbClr val="A28E6A"/>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n-US" altLang="en-US" sz="2800" b="1" dirty="0">
                <a:latin typeface="Arial" panose="020B0604020202020204" pitchFamily="34" charset="0"/>
              </a:rPr>
              <a:t>HONOR GRADUATES</a:t>
            </a:r>
          </a:p>
          <a:p>
            <a:pPr algn="ctr" eaLnBrk="1" hangingPunct="1">
              <a:spcBef>
                <a:spcPct val="0"/>
              </a:spcBef>
              <a:buClrTx/>
              <a:buSzTx/>
              <a:buFontTx/>
              <a:buNone/>
            </a:pPr>
            <a:endParaRPr lang="en-US" altLang="en-US" sz="1800" b="1" dirty="0">
              <a:latin typeface="Arial" panose="020B0604020202020204" pitchFamily="34" charset="0"/>
            </a:endParaRPr>
          </a:p>
          <a:p>
            <a:pPr lvl="3" algn="ctr" eaLnBrk="1" hangingPunct="1">
              <a:spcBef>
                <a:spcPct val="0"/>
              </a:spcBef>
              <a:buClrTx/>
              <a:buSzTx/>
              <a:buFontTx/>
              <a:buNone/>
            </a:pPr>
            <a:r>
              <a:rPr lang="en-US" altLang="en-US" sz="2400" b="1" dirty="0">
                <a:latin typeface="Arial" panose="020B0604020202020204" pitchFamily="34" charset="0"/>
              </a:rPr>
              <a:t>Summa Cum Laude: </a:t>
            </a:r>
            <a:r>
              <a:rPr lang="en-US" altLang="en-US" sz="2400" dirty="0">
                <a:latin typeface="Arial" panose="020B0604020202020204" pitchFamily="34" charset="0"/>
              </a:rPr>
              <a:t>6.5 GPA or higher</a:t>
            </a:r>
          </a:p>
          <a:p>
            <a:pPr lvl="3" algn="ctr" eaLnBrk="1" hangingPunct="1">
              <a:spcBef>
                <a:spcPct val="0"/>
              </a:spcBef>
              <a:buClrTx/>
              <a:buSzTx/>
              <a:buFontTx/>
              <a:buNone/>
            </a:pPr>
            <a:r>
              <a:rPr lang="en-US" altLang="en-US" sz="2400" b="1" dirty="0">
                <a:latin typeface="Arial" panose="020B0604020202020204" pitchFamily="34" charset="0"/>
              </a:rPr>
              <a:t>Magna Cum Laude: </a:t>
            </a:r>
            <a:r>
              <a:rPr lang="en-US" altLang="en-US" sz="2400" dirty="0">
                <a:latin typeface="Arial" panose="020B0604020202020204" pitchFamily="34" charset="0"/>
              </a:rPr>
              <a:t>6.25 GPA  or higher</a:t>
            </a:r>
          </a:p>
          <a:p>
            <a:pPr lvl="3" algn="ctr" eaLnBrk="1" hangingPunct="1">
              <a:spcBef>
                <a:spcPct val="0"/>
              </a:spcBef>
              <a:buClrTx/>
              <a:buSzTx/>
              <a:buFontTx/>
              <a:buNone/>
            </a:pPr>
            <a:r>
              <a:rPr lang="en-US" altLang="en-US" sz="2400" b="1" dirty="0">
                <a:latin typeface="Arial" panose="020B0604020202020204" pitchFamily="34" charset="0"/>
              </a:rPr>
              <a:t>Cum Laude: </a:t>
            </a:r>
            <a:r>
              <a:rPr lang="en-US" altLang="en-US" sz="2400" dirty="0">
                <a:latin typeface="Arial" panose="020B0604020202020204" pitchFamily="34" charset="0"/>
              </a:rPr>
              <a:t>6.0 GPA or higher</a:t>
            </a:r>
          </a:p>
        </p:txBody>
      </p:sp>
    </p:spTree>
    <p:extLst>
      <p:ext uri="{BB962C8B-B14F-4D97-AF65-F5344CB8AC3E}">
        <p14:creationId xmlns:p14="http://schemas.microsoft.com/office/powerpoint/2010/main" val="4025354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4127" y="533400"/>
            <a:ext cx="8229600" cy="1143000"/>
          </a:xfrm>
        </p:spPr>
        <p:txBody>
          <a:bodyPr/>
          <a:lstStyle/>
          <a:p>
            <a:r>
              <a:rPr lang="en-US" altLang="en-US" dirty="0" smtClean="0">
                <a:solidFill>
                  <a:srgbClr val="FF6600"/>
                </a:solidFill>
              </a:rPr>
              <a:t>How to Calculate GPA</a:t>
            </a:r>
          </a:p>
        </p:txBody>
      </p:sp>
      <p:sp>
        <p:nvSpPr>
          <p:cNvPr id="23555" name="Content Placeholder 3"/>
          <p:cNvSpPr>
            <a:spLocks noGrp="1"/>
          </p:cNvSpPr>
          <p:nvPr>
            <p:ph sz="half" idx="1"/>
          </p:nvPr>
        </p:nvSpPr>
        <p:spPr>
          <a:xfrm>
            <a:off x="457200" y="1920875"/>
            <a:ext cx="4038600" cy="4433888"/>
          </a:xfrm>
        </p:spPr>
        <p:txBody>
          <a:bodyPr/>
          <a:lstStyle/>
          <a:p>
            <a:r>
              <a:rPr lang="en-US" altLang="en-US" smtClean="0"/>
              <a:t>Determine each semester letter grade</a:t>
            </a:r>
          </a:p>
          <a:p>
            <a:r>
              <a:rPr lang="en-US" altLang="en-US" smtClean="0"/>
              <a:t>Award grade points</a:t>
            </a:r>
          </a:p>
          <a:p>
            <a:r>
              <a:rPr lang="en-US" altLang="en-US" smtClean="0"/>
              <a:t>Add points</a:t>
            </a:r>
          </a:p>
          <a:p>
            <a:r>
              <a:rPr lang="en-US" altLang="en-US" smtClean="0"/>
              <a:t>Divide by total number of semester averages added together</a:t>
            </a:r>
          </a:p>
          <a:p>
            <a:r>
              <a:rPr lang="en-US" altLang="en-US" smtClean="0"/>
              <a:t>Carry out to 4 decimal points</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978296253"/>
              </p:ext>
            </p:extLst>
          </p:nvPr>
        </p:nvGraphicFramePr>
        <p:xfrm>
          <a:off x="4800600" y="2239963"/>
          <a:ext cx="3886200" cy="4114800"/>
        </p:xfrm>
        <a:graphic>
          <a:graphicData uri="http://schemas.openxmlformats.org/drawingml/2006/table">
            <a:tbl>
              <a:tblPr bandRow="1">
                <a:tableStyleId>{5C22544A-7EE6-4342-B048-85BDC9FD1C3A}</a:tableStyleId>
              </a:tblPr>
              <a:tblGrid>
                <a:gridCol w="2012950"/>
                <a:gridCol w="1219200"/>
                <a:gridCol w="654050"/>
              </a:tblGrid>
              <a:tr h="370840">
                <a:tc>
                  <a:txBody>
                    <a:bodyPr/>
                    <a:lstStyle/>
                    <a:p>
                      <a:r>
                        <a:rPr lang="en-US" sz="2400" dirty="0" err="1" smtClean="0"/>
                        <a:t>Eng</a:t>
                      </a:r>
                      <a:r>
                        <a:rPr lang="en-US" sz="2400" dirty="0" smtClean="0"/>
                        <a:t> I – K</a:t>
                      </a:r>
                      <a:endParaRPr lang="en-US" sz="2400" dirty="0"/>
                    </a:p>
                  </a:txBody>
                  <a:tcPr/>
                </a:tc>
                <a:tc>
                  <a:txBody>
                    <a:bodyPr/>
                    <a:lstStyle/>
                    <a:p>
                      <a:r>
                        <a:rPr lang="en-US" sz="2400" dirty="0" smtClean="0"/>
                        <a:t>91 (A)</a:t>
                      </a:r>
                      <a:endParaRPr lang="en-US" sz="2400" dirty="0"/>
                    </a:p>
                  </a:txBody>
                  <a:tcPr/>
                </a:tc>
                <a:tc>
                  <a:txBody>
                    <a:bodyPr/>
                    <a:lstStyle/>
                    <a:p>
                      <a:pPr algn="ctr"/>
                      <a:r>
                        <a:rPr lang="en-US" sz="2400" dirty="0" smtClean="0"/>
                        <a:t>7</a:t>
                      </a:r>
                      <a:endParaRPr lang="en-US" sz="2400" dirty="0"/>
                    </a:p>
                  </a:txBody>
                  <a:tcPr/>
                </a:tc>
              </a:tr>
              <a:tr h="370840">
                <a:tc>
                  <a:txBody>
                    <a:bodyPr/>
                    <a:lstStyle/>
                    <a:p>
                      <a:r>
                        <a:rPr lang="en-US" sz="2400" dirty="0" err="1" smtClean="0"/>
                        <a:t>Alg</a:t>
                      </a:r>
                      <a:r>
                        <a:rPr lang="en-US" sz="2400" dirty="0" smtClean="0"/>
                        <a:t> I</a:t>
                      </a:r>
                      <a:endParaRPr lang="en-US" sz="2400" dirty="0"/>
                    </a:p>
                  </a:txBody>
                  <a:tcPr/>
                </a:tc>
                <a:tc>
                  <a:txBody>
                    <a:bodyPr/>
                    <a:lstStyle/>
                    <a:p>
                      <a:r>
                        <a:rPr lang="en-US" sz="2400" dirty="0" smtClean="0"/>
                        <a:t>80 (B)</a:t>
                      </a:r>
                      <a:endParaRPr lang="en-US" sz="2400" dirty="0"/>
                    </a:p>
                  </a:txBody>
                  <a:tcPr/>
                </a:tc>
                <a:tc>
                  <a:txBody>
                    <a:bodyPr/>
                    <a:lstStyle/>
                    <a:p>
                      <a:pPr algn="ctr"/>
                      <a:r>
                        <a:rPr lang="en-US" sz="2400" dirty="0" smtClean="0"/>
                        <a:t>5</a:t>
                      </a:r>
                      <a:endParaRPr lang="en-US" sz="2400" dirty="0"/>
                    </a:p>
                  </a:txBody>
                  <a:tcPr/>
                </a:tc>
              </a:tr>
              <a:tr h="370840">
                <a:tc>
                  <a:txBody>
                    <a:bodyPr/>
                    <a:lstStyle/>
                    <a:p>
                      <a:r>
                        <a:rPr lang="en-US" sz="2400" dirty="0" smtClean="0"/>
                        <a:t>W. Geog.</a:t>
                      </a:r>
                      <a:endParaRPr lang="en-US" sz="2400" dirty="0"/>
                    </a:p>
                  </a:txBody>
                  <a:tcPr/>
                </a:tc>
                <a:tc>
                  <a:txBody>
                    <a:bodyPr/>
                    <a:lstStyle/>
                    <a:p>
                      <a:r>
                        <a:rPr lang="en-US" sz="2400" dirty="0" smtClean="0"/>
                        <a:t>85 (B)</a:t>
                      </a:r>
                      <a:endParaRPr lang="en-US" sz="2400" dirty="0"/>
                    </a:p>
                  </a:txBody>
                  <a:tcPr/>
                </a:tc>
                <a:tc>
                  <a:txBody>
                    <a:bodyPr/>
                    <a:lstStyle/>
                    <a:p>
                      <a:pPr algn="ctr"/>
                      <a:r>
                        <a:rPr lang="en-US" sz="2400" dirty="0" smtClean="0"/>
                        <a:t>5</a:t>
                      </a:r>
                      <a:endParaRPr lang="en-US" sz="2400" dirty="0"/>
                    </a:p>
                  </a:txBody>
                  <a:tcPr/>
                </a:tc>
              </a:tr>
              <a:tr h="370840">
                <a:tc>
                  <a:txBody>
                    <a:bodyPr/>
                    <a:lstStyle/>
                    <a:p>
                      <a:r>
                        <a:rPr lang="en-US" sz="2400" dirty="0" smtClean="0"/>
                        <a:t>Bio</a:t>
                      </a:r>
                      <a:endParaRPr lang="en-US" sz="2400" dirty="0"/>
                    </a:p>
                  </a:txBody>
                  <a:tcPr/>
                </a:tc>
                <a:tc>
                  <a:txBody>
                    <a:bodyPr/>
                    <a:lstStyle/>
                    <a:p>
                      <a:r>
                        <a:rPr lang="en-US" sz="2400" dirty="0" smtClean="0"/>
                        <a:t>78</a:t>
                      </a:r>
                      <a:r>
                        <a:rPr lang="en-US" sz="2400" baseline="0" dirty="0" smtClean="0"/>
                        <a:t> (C)</a:t>
                      </a:r>
                      <a:endParaRPr lang="en-US" sz="2400" dirty="0"/>
                    </a:p>
                  </a:txBody>
                  <a:tcPr/>
                </a:tc>
                <a:tc>
                  <a:txBody>
                    <a:bodyPr/>
                    <a:lstStyle/>
                    <a:p>
                      <a:pPr algn="ctr"/>
                      <a:r>
                        <a:rPr lang="en-US" sz="2400" dirty="0" smtClean="0"/>
                        <a:t>4</a:t>
                      </a:r>
                      <a:endParaRPr lang="en-US" sz="2400" dirty="0"/>
                    </a:p>
                  </a:txBody>
                  <a:tcPr/>
                </a:tc>
              </a:tr>
              <a:tr h="370840">
                <a:tc>
                  <a:txBody>
                    <a:bodyPr/>
                    <a:lstStyle/>
                    <a:p>
                      <a:r>
                        <a:rPr lang="en-US" sz="2400" dirty="0" smtClean="0"/>
                        <a:t>PACE</a:t>
                      </a:r>
                      <a:endParaRPr lang="en-US" sz="2400" dirty="0"/>
                    </a:p>
                  </a:txBody>
                  <a:tcPr/>
                </a:tc>
                <a:tc>
                  <a:txBody>
                    <a:bodyPr/>
                    <a:lstStyle/>
                    <a:p>
                      <a:r>
                        <a:rPr lang="en-US" sz="2400" dirty="0" smtClean="0"/>
                        <a:t>92 (A)</a:t>
                      </a:r>
                      <a:endParaRPr lang="en-US" sz="2400" dirty="0"/>
                    </a:p>
                  </a:txBody>
                  <a:tcPr/>
                </a:tc>
                <a:tc>
                  <a:txBody>
                    <a:bodyPr/>
                    <a:lstStyle/>
                    <a:p>
                      <a:pPr algn="ctr"/>
                      <a:r>
                        <a:rPr lang="en-US" sz="2400" dirty="0" smtClean="0"/>
                        <a:t>6</a:t>
                      </a:r>
                      <a:endParaRPr lang="en-US" sz="2400" dirty="0"/>
                    </a:p>
                  </a:txBody>
                  <a:tcPr/>
                </a:tc>
              </a:tr>
              <a:tr h="370840">
                <a:tc>
                  <a:txBody>
                    <a:bodyPr/>
                    <a:lstStyle/>
                    <a:p>
                      <a:r>
                        <a:rPr lang="en-US" sz="2400" dirty="0" smtClean="0"/>
                        <a:t>PE</a:t>
                      </a:r>
                      <a:endParaRPr lang="en-US" sz="2400" dirty="0"/>
                    </a:p>
                  </a:txBody>
                  <a:tcPr/>
                </a:tc>
                <a:tc>
                  <a:txBody>
                    <a:bodyPr/>
                    <a:lstStyle/>
                    <a:p>
                      <a:r>
                        <a:rPr lang="en-US" sz="2400" dirty="0" smtClean="0"/>
                        <a:t>99 (A)</a:t>
                      </a:r>
                      <a:endParaRPr lang="en-US" sz="2400" dirty="0"/>
                    </a:p>
                  </a:txBody>
                  <a:tcPr/>
                </a:tc>
                <a:tc>
                  <a:txBody>
                    <a:bodyPr/>
                    <a:lstStyle/>
                    <a:p>
                      <a:pPr algn="ctr"/>
                      <a:r>
                        <a:rPr lang="en-US" sz="2400" dirty="0" smtClean="0"/>
                        <a:t>6</a:t>
                      </a:r>
                      <a:endParaRPr lang="en-US" sz="2400" dirty="0"/>
                    </a:p>
                  </a:txBody>
                  <a:tcPr/>
                </a:tc>
              </a:tr>
              <a:tr h="370840">
                <a:tc>
                  <a:txBody>
                    <a:bodyPr/>
                    <a:lstStyle/>
                    <a:p>
                      <a:r>
                        <a:rPr lang="en-US" sz="2400" dirty="0" smtClean="0"/>
                        <a:t>Span 2</a:t>
                      </a:r>
                      <a:endParaRPr lang="en-US" sz="2400" dirty="0"/>
                    </a:p>
                  </a:txBody>
                  <a:tcPr/>
                </a:tc>
                <a:tc>
                  <a:txBody>
                    <a:bodyPr/>
                    <a:lstStyle/>
                    <a:p>
                      <a:r>
                        <a:rPr lang="en-US" sz="2400" dirty="0" smtClean="0"/>
                        <a:t>83 (B)</a:t>
                      </a:r>
                      <a:endParaRPr lang="en-US" sz="2400" dirty="0"/>
                    </a:p>
                  </a:txBody>
                  <a:tcPr/>
                </a:tc>
                <a:tc>
                  <a:txBody>
                    <a:bodyPr/>
                    <a:lstStyle/>
                    <a:p>
                      <a:pPr algn="ctr"/>
                      <a:r>
                        <a:rPr lang="en-US" sz="2400" u="none" dirty="0" smtClean="0"/>
                        <a:t>5</a:t>
                      </a:r>
                      <a:endParaRPr lang="en-US" sz="2400" u="none" dirty="0"/>
                    </a:p>
                  </a:txBody>
                  <a:tcPr/>
                </a:tc>
              </a:tr>
              <a:tr h="370840">
                <a:tc>
                  <a:txBody>
                    <a:bodyPr/>
                    <a:lstStyle/>
                    <a:p>
                      <a:r>
                        <a:rPr lang="en-US" sz="2400" dirty="0" smtClean="0"/>
                        <a:t>Total</a:t>
                      </a:r>
                      <a:endParaRPr lang="en-US" sz="2400" dirty="0"/>
                    </a:p>
                  </a:txBody>
                  <a:tcPr/>
                </a:tc>
                <a:tc>
                  <a:txBody>
                    <a:bodyPr/>
                    <a:lstStyle/>
                    <a:p>
                      <a:endParaRPr lang="en-US" sz="2400"/>
                    </a:p>
                  </a:txBody>
                  <a:tcPr/>
                </a:tc>
                <a:tc>
                  <a:txBody>
                    <a:bodyPr/>
                    <a:lstStyle/>
                    <a:p>
                      <a:pPr algn="ctr"/>
                      <a:r>
                        <a:rPr lang="en-US" sz="2400" dirty="0" smtClean="0"/>
                        <a:t>38</a:t>
                      </a:r>
                      <a:endParaRPr lang="en-US" sz="2400" dirty="0"/>
                    </a:p>
                  </a:txBody>
                  <a:tcPr/>
                </a:tc>
              </a:tr>
              <a:tr h="370840">
                <a:tc gridSpan="3">
                  <a:txBody>
                    <a:bodyPr/>
                    <a:lstStyle/>
                    <a:p>
                      <a:pPr algn="r"/>
                      <a:r>
                        <a:rPr lang="en-US" sz="2400" dirty="0" smtClean="0"/>
                        <a:t>GPA:</a:t>
                      </a:r>
                      <a:r>
                        <a:rPr lang="en-US" sz="2400" baseline="0" dirty="0" smtClean="0"/>
                        <a:t>  38/7 = </a:t>
                      </a:r>
                      <a:r>
                        <a:rPr lang="en-US" sz="2400" b="1" baseline="0" dirty="0" smtClean="0"/>
                        <a:t>5.4256</a:t>
                      </a:r>
                      <a:endParaRPr lang="en-US" sz="2400" b="1" dirty="0"/>
                    </a:p>
                  </a:txBody>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2999190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91000" y="381000"/>
            <a:ext cx="4575175" cy="685800"/>
          </a:xfrm>
        </p:spPr>
        <p:txBody>
          <a:bodyPr/>
          <a:lstStyle/>
          <a:p>
            <a:pPr>
              <a:defRPr/>
            </a:pPr>
            <a:r>
              <a:rPr lang="en-US" sz="3600" b="1" dirty="0">
                <a:solidFill>
                  <a:srgbClr val="FF6600"/>
                </a:solidFill>
              </a:rPr>
              <a:t>Grade Averaging</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3351963657"/>
              </p:ext>
            </p:extLst>
          </p:nvPr>
        </p:nvGraphicFramePr>
        <p:xfrm>
          <a:off x="762000" y="1682282"/>
          <a:ext cx="3228975" cy="3779839"/>
        </p:xfrm>
        <a:graphic>
          <a:graphicData uri="http://schemas.openxmlformats.org/drawingml/2006/table">
            <a:tbl>
              <a:tblPr/>
              <a:tblGrid>
                <a:gridCol w="953635"/>
                <a:gridCol w="543739"/>
                <a:gridCol w="817701"/>
                <a:gridCol w="913900"/>
              </a:tblGrid>
              <a:tr h="571836">
                <a:tc>
                  <a:txBody>
                    <a:bodyPr/>
                    <a:lstStyle/>
                    <a:p>
                      <a:pPr algn="ctr"/>
                      <a:endParaRPr lang="en-US" sz="1200" b="1" u="sng" dirty="0" smtClean="0">
                        <a:solidFill>
                          <a:schemeClr val="bg1"/>
                        </a:solidFill>
                      </a:endParaRPr>
                    </a:p>
                    <a:p>
                      <a:pPr algn="ctr"/>
                      <a:r>
                        <a:rPr lang="en-US" sz="1200" b="1" u="sng" dirty="0" smtClean="0">
                          <a:solidFill>
                            <a:schemeClr val="bg1"/>
                          </a:solidFill>
                        </a:rPr>
                        <a:t>Course</a:t>
                      </a:r>
                      <a:r>
                        <a:rPr lang="en-US" sz="1200" b="1" u="sng" dirty="0">
                          <a:solidFill>
                            <a:schemeClr val="bg1"/>
                          </a:solidFill>
                        </a:rPr>
                        <a:t/>
                      </a:r>
                      <a:br>
                        <a:rPr lang="en-US" sz="1200" b="1" u="sng" dirty="0">
                          <a:solidFill>
                            <a:schemeClr val="bg1"/>
                          </a:solidFill>
                        </a:rPr>
                      </a:b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smtClean="0">
                          <a:solidFill>
                            <a:schemeClr val="tx1"/>
                          </a:solidFill>
                        </a:rPr>
                        <a:t>Credit</a:t>
                      </a:r>
                      <a:endParaRPr lang="en-US" sz="1200" b="1" u="sng" dirty="0">
                        <a:solidFill>
                          <a:schemeClr val="tx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u="sng" dirty="0" smtClean="0">
                        <a:solidFill>
                          <a:schemeClr val="bg1"/>
                        </a:solidFill>
                      </a:endParaRPr>
                    </a:p>
                    <a:p>
                      <a:pPr algn="ctr"/>
                      <a:r>
                        <a:rPr lang="en-US" sz="1200" b="1" u="sng" dirty="0" smtClean="0">
                          <a:solidFill>
                            <a:schemeClr val="bg1"/>
                          </a:solidFill>
                        </a:rPr>
                        <a:t>1</a:t>
                      </a:r>
                      <a:r>
                        <a:rPr lang="en-US" sz="1200" b="1" u="sng" baseline="30000" dirty="0" smtClean="0">
                          <a:solidFill>
                            <a:schemeClr val="bg1"/>
                          </a:solidFill>
                        </a:rPr>
                        <a:t>st</a:t>
                      </a:r>
                      <a:r>
                        <a:rPr lang="en-US" sz="1200" b="1" u="sng" baseline="0" dirty="0" smtClean="0">
                          <a:solidFill>
                            <a:schemeClr val="bg1"/>
                          </a:solidFill>
                        </a:rPr>
                        <a:t> </a:t>
                      </a:r>
                      <a:r>
                        <a:rPr lang="en-US" sz="1200" b="1" u="sng" dirty="0" smtClean="0">
                          <a:solidFill>
                            <a:schemeClr val="bg1"/>
                          </a:solidFill>
                        </a:rPr>
                        <a:t>Semester</a:t>
                      </a:r>
                      <a:endParaRPr lang="en-US" sz="1200" b="1" u="sng" dirty="0">
                        <a:solidFill>
                          <a:schemeClr val="bg1"/>
                        </a:solidFill>
                      </a:endParaRPr>
                    </a:p>
                  </a:txBody>
                  <a:tcPr marL="23211" marR="23211" marT="11598" marB="11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1" u="sng" dirty="0" smtClean="0">
                        <a:solidFill>
                          <a:schemeClr val="bg1"/>
                        </a:solidFill>
                      </a:endParaRPr>
                    </a:p>
                    <a:p>
                      <a:pPr algn="ctr"/>
                      <a:r>
                        <a:rPr lang="en-US" sz="1200" b="1" u="sng" dirty="0" smtClean="0">
                          <a:solidFill>
                            <a:schemeClr val="bg1"/>
                          </a:solidFill>
                        </a:rPr>
                        <a:t>2</a:t>
                      </a:r>
                      <a:r>
                        <a:rPr lang="en-US" sz="1200" b="1" u="sng" baseline="30000" dirty="0" smtClean="0">
                          <a:solidFill>
                            <a:schemeClr val="bg1"/>
                          </a:solidFill>
                        </a:rPr>
                        <a:t>nd</a:t>
                      </a:r>
                      <a:r>
                        <a:rPr lang="en-US" sz="1200" b="1" u="sng" baseline="0" dirty="0" smtClean="0">
                          <a:solidFill>
                            <a:schemeClr val="bg1"/>
                          </a:solidFill>
                        </a:rPr>
                        <a:t> S</a:t>
                      </a:r>
                      <a:r>
                        <a:rPr lang="en-US" sz="1200" b="1" u="sng" dirty="0" smtClean="0">
                          <a:solidFill>
                            <a:schemeClr val="bg1"/>
                          </a:solidFill>
                        </a:rPr>
                        <a:t>emester</a:t>
                      </a:r>
                      <a:endParaRPr lang="en-US" sz="1200" b="1" u="sng" dirty="0">
                        <a:solidFill>
                          <a:schemeClr val="bg1"/>
                        </a:solidFill>
                      </a:endParaRPr>
                    </a:p>
                  </a:txBody>
                  <a:tcPr marL="23211" marR="23211" marT="11598" marB="11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331028">
                <a:tc>
                  <a:txBody>
                    <a:bodyPr/>
                    <a:lstStyle/>
                    <a:p>
                      <a:pPr algn="ctr"/>
                      <a:r>
                        <a:rPr lang="en-US" sz="1200" b="1" u="sng" dirty="0" smtClean="0">
                          <a:solidFill>
                            <a:schemeClr val="bg1"/>
                          </a:solidFill>
                        </a:rPr>
                        <a:t>PACE</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002060"/>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dirty="0" smtClean="0">
                          <a:solidFill>
                            <a:schemeClr val="bg1"/>
                          </a:solidFill>
                        </a:rPr>
                        <a:t>82</a:t>
                      </a:r>
                      <a:endParaRPr lang="en-US" sz="1200" b="0"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31719">
                <a:tc>
                  <a:txBody>
                    <a:bodyPr/>
                    <a:lstStyle/>
                    <a:p>
                      <a:pPr algn="ctr"/>
                      <a:r>
                        <a:rPr lang="en-US" sz="1200" b="1" u="sng" dirty="0" smtClean="0">
                          <a:solidFill>
                            <a:schemeClr val="bg1"/>
                          </a:solidFill>
                        </a:rPr>
                        <a:t>English</a:t>
                      </a:r>
                      <a:r>
                        <a:rPr lang="en-US" sz="1200" b="1" u="sng" baseline="0" dirty="0" smtClean="0">
                          <a:solidFill>
                            <a:schemeClr val="bg1"/>
                          </a:solidFill>
                        </a:rPr>
                        <a:t> I</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chemeClr val="tx1"/>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FF0000"/>
                          </a:solidFill>
                        </a:rPr>
                        <a:t>65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31719">
                <a:tc>
                  <a:txBody>
                    <a:bodyPr/>
                    <a:lstStyle/>
                    <a:p>
                      <a:pPr algn="ctr"/>
                      <a:r>
                        <a:rPr lang="en-US" sz="1200" b="1" u="sng" dirty="0" smtClean="0">
                          <a:solidFill>
                            <a:schemeClr val="bg1"/>
                          </a:solidFill>
                        </a:rPr>
                        <a:t>English I</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chemeClr val="tx1"/>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83</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31719">
                <a:tc>
                  <a:txBody>
                    <a:bodyPr/>
                    <a:lstStyle/>
                    <a:p>
                      <a:pPr algn="ctr"/>
                      <a:r>
                        <a:rPr lang="en-US" sz="1200" b="1" u="sng" dirty="0" smtClean="0">
                          <a:solidFill>
                            <a:schemeClr val="bg1"/>
                          </a:solidFill>
                        </a:rPr>
                        <a:t>Health</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002060"/>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82</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331028">
                <a:tc>
                  <a:txBody>
                    <a:bodyPr/>
                    <a:lstStyle/>
                    <a:p>
                      <a:pPr algn="ctr"/>
                      <a:r>
                        <a:rPr lang="en-US" sz="1200" b="1" u="sng" dirty="0" smtClean="0">
                          <a:solidFill>
                            <a:schemeClr val="bg1"/>
                          </a:solidFill>
                        </a:rPr>
                        <a:t>World Geo</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002060"/>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82</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331028">
                <a:tc>
                  <a:txBody>
                    <a:bodyPr/>
                    <a:lstStyle/>
                    <a:p>
                      <a:pPr algn="ctr"/>
                      <a:r>
                        <a:rPr lang="en-US" sz="1200" b="1" u="sng" dirty="0" smtClean="0">
                          <a:solidFill>
                            <a:schemeClr val="bg1"/>
                          </a:solidFill>
                        </a:rPr>
                        <a:t>World Geo</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002060"/>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81</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31719">
                <a:tc>
                  <a:txBody>
                    <a:bodyPr/>
                    <a:lstStyle/>
                    <a:p>
                      <a:pPr algn="ctr"/>
                      <a:r>
                        <a:rPr lang="en-US" sz="1200" b="1" u="sng" dirty="0" smtClean="0">
                          <a:solidFill>
                            <a:schemeClr val="bg1"/>
                          </a:solidFill>
                        </a:rPr>
                        <a:t>Algebra</a:t>
                      </a:r>
                      <a:r>
                        <a:rPr lang="en-US" sz="1200" b="1" u="sng" baseline="0" dirty="0" smtClean="0">
                          <a:solidFill>
                            <a:schemeClr val="bg1"/>
                          </a:solidFill>
                        </a:rPr>
                        <a:t> I</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smtClean="0">
                          <a:solidFill>
                            <a:srgbClr val="002060"/>
                          </a:solidFill>
                        </a:rPr>
                        <a:t>0.5</a:t>
                      </a:r>
                      <a:endParaRPr lang="en-US" sz="1200" b="1" u="sng" dirty="0">
                        <a:solidFill>
                          <a:srgbClr val="002060"/>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72</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31719">
                <a:tc>
                  <a:txBody>
                    <a:bodyPr/>
                    <a:lstStyle/>
                    <a:p>
                      <a:pPr algn="ctr"/>
                      <a:r>
                        <a:rPr lang="en-US" sz="1200" b="1" u="sng" dirty="0" smtClean="0">
                          <a:solidFill>
                            <a:schemeClr val="bg1"/>
                          </a:solidFill>
                        </a:rPr>
                        <a:t>Algebra I</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C00000"/>
                          </a:solidFill>
                        </a:rPr>
                        <a:t>0</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FF0000"/>
                          </a:solidFill>
                        </a:rPr>
                        <a:t>63</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31719">
                <a:tc>
                  <a:txBody>
                    <a:bodyPr/>
                    <a:lstStyle/>
                    <a:p>
                      <a:pPr algn="ctr"/>
                      <a:r>
                        <a:rPr lang="en-US" sz="1200" b="1" u="sng" dirty="0" smtClean="0">
                          <a:solidFill>
                            <a:schemeClr val="bg1"/>
                          </a:solidFill>
                        </a:rPr>
                        <a:t>Biology I</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002060"/>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71</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31719">
                <a:tc>
                  <a:txBody>
                    <a:bodyPr/>
                    <a:lstStyle/>
                    <a:p>
                      <a:pPr algn="ctr"/>
                      <a:r>
                        <a:rPr lang="en-US" sz="1200" b="1" u="sng" dirty="0" smtClean="0">
                          <a:solidFill>
                            <a:schemeClr val="bg1"/>
                          </a:solidFill>
                        </a:rPr>
                        <a:t>Biology I</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002060"/>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77</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331028">
                <a:tc>
                  <a:txBody>
                    <a:bodyPr/>
                    <a:lstStyle/>
                    <a:p>
                      <a:pPr algn="ctr"/>
                      <a:r>
                        <a:rPr lang="en-US" sz="1200" b="1" u="sng" dirty="0" smtClean="0">
                          <a:solidFill>
                            <a:schemeClr val="bg1"/>
                          </a:solidFill>
                        </a:rPr>
                        <a:t>Spanish</a:t>
                      </a:r>
                      <a:r>
                        <a:rPr lang="en-US" sz="1200" b="1" u="sng" baseline="0" dirty="0" smtClean="0">
                          <a:solidFill>
                            <a:schemeClr val="bg1"/>
                          </a:solidFill>
                        </a:rPr>
                        <a:t> IIIK</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002060"/>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95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61858">
                <a:tc>
                  <a:txBody>
                    <a:bodyPr/>
                    <a:lstStyle/>
                    <a:p>
                      <a:pPr algn="ctr"/>
                      <a:r>
                        <a:rPr lang="en-US" sz="1200" b="1" u="sng" dirty="0" smtClean="0">
                          <a:solidFill>
                            <a:schemeClr val="bg1"/>
                          </a:solidFill>
                        </a:rPr>
                        <a:t>Spanish</a:t>
                      </a:r>
                      <a:r>
                        <a:rPr lang="en-US" sz="1200" b="1" u="sng" baseline="0" dirty="0" smtClean="0">
                          <a:solidFill>
                            <a:schemeClr val="bg1"/>
                          </a:solidFill>
                        </a:rPr>
                        <a:t> IIIK</a:t>
                      </a:r>
                      <a:endParaRPr lang="en-US" sz="1200" b="1"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u="sng" dirty="0">
                          <a:solidFill>
                            <a:srgbClr val="002060"/>
                          </a:solidFill>
                        </a:rPr>
                        <a:t>0.5</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200" b="0" u="sng" dirty="0">
                        <a:solidFill>
                          <a:schemeClr val="bg1"/>
                        </a:solidFill>
                      </a:endParaRP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0" u="sng" dirty="0">
                          <a:solidFill>
                            <a:schemeClr val="bg1"/>
                          </a:solidFill>
                        </a:rPr>
                        <a:t>92</a:t>
                      </a:r>
                    </a:p>
                  </a:txBody>
                  <a:tcPr marL="23211" marR="23211" marT="11598" marB="115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25656" name="TextBox 2"/>
          <p:cNvSpPr txBox="1">
            <a:spLocks noChangeArrowheads="1"/>
          </p:cNvSpPr>
          <p:nvPr/>
        </p:nvSpPr>
        <p:spPr bwMode="auto">
          <a:xfrm>
            <a:off x="4337842" y="1371600"/>
            <a:ext cx="38020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A28E6A"/>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A28E6A"/>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956251"/>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n-US" altLang="en-US" sz="2000" dirty="0">
                <a:latin typeface="Tahoma" panose="020B0604030504040204" pitchFamily="34" charset="0"/>
                <a:cs typeface="Arial" panose="020B0604020202020204" pitchFamily="34" charset="0"/>
              </a:rPr>
              <a:t>Credits are awarded by the semester.  It takes two semesters to earn one full credit.  Students who fail the 1</a:t>
            </a:r>
            <a:r>
              <a:rPr lang="en-US" altLang="en-US" sz="2000" baseline="30000" dirty="0">
                <a:latin typeface="Tahoma" panose="020B0604030504040204" pitchFamily="34" charset="0"/>
                <a:cs typeface="Arial" panose="020B0604020202020204" pitchFamily="34" charset="0"/>
              </a:rPr>
              <a:t>st</a:t>
            </a:r>
            <a:r>
              <a:rPr lang="en-US" altLang="en-US" sz="2000" dirty="0">
                <a:latin typeface="Tahoma" panose="020B0604030504040204" pitchFamily="34" charset="0"/>
                <a:cs typeface="Arial" panose="020B0604020202020204" pitchFamily="34" charset="0"/>
              </a:rPr>
              <a:t> semester but pass the 2</a:t>
            </a:r>
            <a:r>
              <a:rPr lang="en-US" altLang="en-US" sz="2000" baseline="30000" dirty="0">
                <a:latin typeface="Tahoma" panose="020B0604030504040204" pitchFamily="34" charset="0"/>
                <a:cs typeface="Arial" panose="020B0604020202020204" pitchFamily="34" charset="0"/>
              </a:rPr>
              <a:t>nd</a:t>
            </a:r>
            <a:r>
              <a:rPr lang="en-US" altLang="en-US" sz="2000" dirty="0">
                <a:latin typeface="Tahoma" panose="020B0604030504040204" pitchFamily="34" charset="0"/>
                <a:cs typeface="Arial" panose="020B0604020202020204" pitchFamily="34" charset="0"/>
              </a:rPr>
              <a:t> semester of a course may grade average and earn one full credit if the grades average to 70.</a:t>
            </a:r>
          </a:p>
          <a:p>
            <a:pPr algn="ctr" eaLnBrk="1" hangingPunct="1">
              <a:spcBef>
                <a:spcPct val="0"/>
              </a:spcBef>
              <a:buClrTx/>
              <a:buSzTx/>
              <a:buFontTx/>
              <a:buNone/>
            </a:pPr>
            <a:endParaRPr lang="en-US" altLang="en-US" sz="2000" dirty="0">
              <a:latin typeface="Tahoma" panose="020B0604030504040204" pitchFamily="34" charset="0"/>
              <a:cs typeface="Arial" panose="020B0604020202020204" pitchFamily="34" charset="0"/>
            </a:endParaRPr>
          </a:p>
          <a:p>
            <a:pPr algn="ctr" eaLnBrk="1" hangingPunct="1">
              <a:spcBef>
                <a:spcPct val="0"/>
              </a:spcBef>
              <a:buClrTx/>
              <a:buSzTx/>
              <a:buFontTx/>
              <a:buNone/>
            </a:pPr>
            <a:r>
              <a:rPr lang="en-US" altLang="en-US" sz="2000" dirty="0">
                <a:latin typeface="Tahoma" panose="020B0604030504040204" pitchFamily="34" charset="0"/>
                <a:cs typeface="Arial" panose="020B0604020202020204" pitchFamily="34" charset="0"/>
              </a:rPr>
              <a:t>Students who pass the 1</a:t>
            </a:r>
            <a:r>
              <a:rPr lang="en-US" altLang="en-US" sz="2000" baseline="30000" dirty="0">
                <a:latin typeface="Tahoma" panose="020B0604030504040204" pitchFamily="34" charset="0"/>
                <a:cs typeface="Arial" panose="020B0604020202020204" pitchFamily="34" charset="0"/>
              </a:rPr>
              <a:t>st</a:t>
            </a:r>
            <a:r>
              <a:rPr lang="en-US" altLang="en-US" sz="2000" dirty="0">
                <a:latin typeface="Tahoma" panose="020B0604030504040204" pitchFamily="34" charset="0"/>
                <a:cs typeface="Arial" panose="020B0604020202020204" pitchFamily="34" charset="0"/>
              </a:rPr>
              <a:t> semester but fail the 2</a:t>
            </a:r>
            <a:r>
              <a:rPr lang="en-US" altLang="en-US" sz="2000" baseline="30000" dirty="0">
                <a:latin typeface="Tahoma" panose="020B0604030504040204" pitchFamily="34" charset="0"/>
                <a:cs typeface="Arial" panose="020B0604020202020204" pitchFamily="34" charset="0"/>
              </a:rPr>
              <a:t>nd</a:t>
            </a:r>
            <a:r>
              <a:rPr lang="en-US" altLang="en-US" sz="2000" dirty="0">
                <a:latin typeface="Tahoma" panose="020B0604030504040204" pitchFamily="34" charset="0"/>
                <a:cs typeface="Arial" panose="020B0604020202020204" pitchFamily="34" charset="0"/>
              </a:rPr>
              <a:t> semester will earn only ½ credit.  The 2</a:t>
            </a:r>
            <a:r>
              <a:rPr lang="en-US" altLang="en-US" sz="2000" baseline="30000" dirty="0">
                <a:latin typeface="Tahoma" panose="020B0604030504040204" pitchFamily="34" charset="0"/>
                <a:cs typeface="Arial" panose="020B0604020202020204" pitchFamily="34" charset="0"/>
              </a:rPr>
              <a:t>nd</a:t>
            </a:r>
            <a:r>
              <a:rPr lang="en-US" altLang="en-US" sz="2000" dirty="0">
                <a:latin typeface="Tahoma" panose="020B0604030504040204" pitchFamily="34" charset="0"/>
                <a:cs typeface="Arial" panose="020B0604020202020204" pitchFamily="34" charset="0"/>
              </a:rPr>
              <a:t> semester of that course will have to be repeated.</a:t>
            </a:r>
          </a:p>
        </p:txBody>
      </p:sp>
    </p:spTree>
    <p:extLst>
      <p:ext uri="{BB962C8B-B14F-4D97-AF65-F5344CB8AC3E}">
        <p14:creationId xmlns:p14="http://schemas.microsoft.com/office/powerpoint/2010/main" val="2933367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1600" y="1600200"/>
            <a:ext cx="3429000" cy="41736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1620982"/>
            <a:ext cx="4191000" cy="3497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8994" name="Rectangle 2"/>
          <p:cNvSpPr>
            <a:spLocks noGrp="1" noChangeArrowheads="1"/>
          </p:cNvSpPr>
          <p:nvPr>
            <p:ph type="title" idx="4294967295"/>
          </p:nvPr>
        </p:nvSpPr>
        <p:spPr>
          <a:xfrm>
            <a:off x="479425" y="285750"/>
            <a:ext cx="8664575" cy="800100"/>
          </a:xfrm>
        </p:spPr>
        <p:txBody>
          <a:bodyPr/>
          <a:lstStyle/>
          <a:p>
            <a:pPr eaLnBrk="1" hangingPunct="1">
              <a:defRPr/>
            </a:pPr>
            <a:r>
              <a:rPr lang="en-US" sz="3000" b="1" dirty="0">
                <a:solidFill>
                  <a:srgbClr val="FF6600"/>
                </a:solidFill>
              </a:rPr>
              <a:t>What does an “F” do to my GPA?</a:t>
            </a:r>
          </a:p>
        </p:txBody>
      </p:sp>
      <p:sp>
        <p:nvSpPr>
          <p:cNvPr id="468995" name="Rectangle 3"/>
          <p:cNvSpPr>
            <a:spLocks noGrp="1" noChangeArrowheads="1"/>
          </p:cNvSpPr>
          <p:nvPr>
            <p:ph type="body" sz="half" idx="4294967295"/>
          </p:nvPr>
        </p:nvSpPr>
        <p:spPr>
          <a:xfrm>
            <a:off x="5181600" y="1620982"/>
            <a:ext cx="3429000" cy="4152900"/>
          </a:xfrm>
          <a:ln>
            <a:solidFill>
              <a:srgbClr val="FFC000"/>
            </a:solidFill>
          </a:ln>
        </p:spPr>
        <p:txBody>
          <a:bodyPr>
            <a:noAutofit/>
          </a:bodyPr>
          <a:lstStyle/>
          <a:p>
            <a:pPr algn="ct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GPA Calculation </a:t>
            </a:r>
            <a:r>
              <a:rPr lang="en-US" altLang="en-US" sz="1800" b="1" dirty="0" smtClean="0">
                <a:solidFill>
                  <a:srgbClr val="C00000"/>
                </a:solidFill>
                <a:latin typeface="Tahoma" panose="020B0604030504040204" pitchFamily="34" charset="0"/>
                <a:cs typeface="Tahoma" panose="020B0604030504040204" pitchFamily="34" charset="0"/>
              </a:rPr>
              <a:t>with “F”</a:t>
            </a:r>
            <a:r>
              <a:rPr lang="en-US" altLang="en-US" sz="1800" b="1" dirty="0" smtClean="0">
                <a:latin typeface="Tahoma" panose="020B0604030504040204" pitchFamily="34" charset="0"/>
                <a:cs typeface="Tahoma" panose="020B0604030504040204" pitchFamily="34" charset="0"/>
              </a:rPr>
              <a:t>:</a:t>
            </a:r>
          </a:p>
          <a:p>
            <a:pPr eaLnBrk="1" hangingPunct="1">
              <a:lnSpc>
                <a:spcPct val="90000"/>
              </a:lnSpc>
              <a:buFont typeface="Wingdings" panose="05000000000000000000" pitchFamily="2" charset="2"/>
              <a:buNone/>
              <a:defRPr/>
            </a:pPr>
            <a:endParaRPr lang="en-US" altLang="en-US" sz="1800" b="1" dirty="0" smtClean="0">
              <a:effectLst>
                <a:outerShdw blurRad="38100" dist="38100" dir="2700000" algn="tl">
                  <a:srgbClr val="C0C0C0"/>
                </a:outerShdw>
              </a:effectLst>
              <a:latin typeface="Tahoma" panose="020B0604030504040204" pitchFamily="34" charset="0"/>
              <a:cs typeface="Tahoma" panose="020B0604030504040204" pitchFamily="34" charset="0"/>
            </a:endParaRPr>
          </a:p>
          <a:p>
            <a:pP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English I           91(A) = 6</a:t>
            </a:r>
          </a:p>
          <a:p>
            <a:pPr eaLnBrk="1" hangingPunct="1">
              <a:lnSpc>
                <a:spcPct val="90000"/>
              </a:lnSpc>
              <a:buFont typeface="Wingdings" panose="05000000000000000000" pitchFamily="2" charset="2"/>
              <a:buNone/>
              <a:defRPr/>
            </a:pPr>
            <a:r>
              <a:rPr lang="en-US" altLang="en-US" sz="1800" b="1" dirty="0" err="1" smtClean="0">
                <a:latin typeface="Tahoma" panose="020B0604030504040204" pitchFamily="34" charset="0"/>
                <a:cs typeface="Tahoma" panose="020B0604030504040204" pitchFamily="34" charset="0"/>
              </a:rPr>
              <a:t>Alg</a:t>
            </a:r>
            <a:r>
              <a:rPr lang="en-US" altLang="en-US" sz="1800" b="1" dirty="0" smtClean="0">
                <a:latin typeface="Tahoma" panose="020B0604030504040204" pitchFamily="34" charset="0"/>
                <a:cs typeface="Tahoma" panose="020B0604030504040204" pitchFamily="34" charset="0"/>
              </a:rPr>
              <a:t> I		60(F) = 0</a:t>
            </a:r>
          </a:p>
          <a:p>
            <a:pP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W. Geo K	85(B) = 6</a:t>
            </a:r>
          </a:p>
          <a:p>
            <a:pP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Biology		78(C) = 4</a:t>
            </a:r>
          </a:p>
          <a:p>
            <a:pP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Spanish I 	83(B) = 5</a:t>
            </a:r>
          </a:p>
          <a:p>
            <a:pP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PACE		92(A) = 6</a:t>
            </a:r>
          </a:p>
          <a:p>
            <a:pP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PE / </a:t>
            </a:r>
            <a:r>
              <a:rPr lang="en-US" altLang="en-US" sz="1800" b="1" dirty="0" err="1" smtClean="0">
                <a:latin typeface="Tahoma" panose="020B0604030504040204" pitchFamily="34" charset="0"/>
                <a:cs typeface="Tahoma" panose="020B0604030504040204" pitchFamily="34" charset="0"/>
              </a:rPr>
              <a:t>Ath</a:t>
            </a:r>
            <a:r>
              <a:rPr lang="en-US" altLang="en-US" sz="1800" b="1" dirty="0" smtClean="0">
                <a:latin typeface="Tahoma" panose="020B0604030504040204" pitchFamily="34" charset="0"/>
                <a:cs typeface="Tahoma" panose="020B0604030504040204" pitchFamily="34" charset="0"/>
              </a:rPr>
              <a:t>.           100(A) = </a:t>
            </a:r>
            <a:r>
              <a:rPr lang="en-US" altLang="en-US" sz="1800" b="1" u="sng" dirty="0" smtClean="0">
                <a:latin typeface="Tahoma" panose="020B0604030504040204" pitchFamily="34" charset="0"/>
                <a:cs typeface="Tahoma" panose="020B0604030504040204" pitchFamily="34" charset="0"/>
              </a:rPr>
              <a:t>6 </a:t>
            </a:r>
          </a:p>
          <a:p>
            <a:pP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			            33</a:t>
            </a:r>
          </a:p>
          <a:p>
            <a:pPr eaLnBrk="1" hangingPunct="1">
              <a:lnSpc>
                <a:spcPct val="90000"/>
              </a:lnSpc>
              <a:buFont typeface="Wingdings" panose="05000000000000000000" pitchFamily="2" charset="2"/>
              <a:buNone/>
              <a:defRPr/>
            </a:pPr>
            <a:r>
              <a:rPr lang="en-US" altLang="en-US" sz="1800" b="1" dirty="0" smtClean="0">
                <a:latin typeface="Tahoma" panose="020B0604030504040204" pitchFamily="34" charset="0"/>
                <a:cs typeface="Tahoma" panose="020B0604030504040204" pitchFamily="34" charset="0"/>
              </a:rPr>
              <a:t>  33 ÷ 7 = </a:t>
            </a:r>
            <a:r>
              <a:rPr lang="en-US" altLang="en-US" sz="1800" b="1" dirty="0" smtClean="0">
                <a:solidFill>
                  <a:srgbClr val="C00000"/>
                </a:solidFill>
                <a:latin typeface="Tahoma" panose="020B0604030504040204" pitchFamily="34" charset="0"/>
                <a:cs typeface="Tahoma" panose="020B0604030504040204" pitchFamily="34" charset="0"/>
              </a:rPr>
              <a:t>4.7142</a:t>
            </a:r>
            <a:r>
              <a:rPr lang="en-US" altLang="en-US" sz="1800" b="1" dirty="0" smtClean="0">
                <a:latin typeface="Tahoma" panose="020B0604030504040204" pitchFamily="34" charset="0"/>
                <a:cs typeface="Tahoma" panose="020B0604030504040204" pitchFamily="34" charset="0"/>
              </a:rPr>
              <a:t> GPA</a:t>
            </a:r>
          </a:p>
        </p:txBody>
      </p:sp>
      <p:sp>
        <p:nvSpPr>
          <p:cNvPr id="2" name="Rectangle 1"/>
          <p:cNvSpPr/>
          <p:nvPr/>
        </p:nvSpPr>
        <p:spPr>
          <a:xfrm>
            <a:off x="332509" y="1607127"/>
            <a:ext cx="4238625" cy="3478213"/>
          </a:xfrm>
          <a:prstGeom prst="rect">
            <a:avLst/>
          </a:prstGeom>
        </p:spPr>
        <p:txBody>
          <a:bodyPr wrap="square">
            <a:spAutoFit/>
          </a:bodyPr>
          <a:lstStyle/>
          <a:p>
            <a:pPr algn="ctr" eaLnBrk="1" hangingPunct="1">
              <a:defRPr/>
            </a:pPr>
            <a:r>
              <a:rPr lang="en-US" sz="2000" dirty="0">
                <a:effectLst>
                  <a:outerShdw blurRad="38100" dist="38100" dir="2700000" algn="tl">
                    <a:srgbClr val="000000">
                      <a:alpha val="43137"/>
                    </a:srgbClr>
                  </a:outerShdw>
                </a:effectLst>
                <a:latin typeface="Tahoma" charset="0"/>
                <a:cs typeface="Arial" charset="0"/>
              </a:rPr>
              <a:t>GPA Calculation without “F”:</a:t>
            </a:r>
          </a:p>
          <a:p>
            <a:pPr algn="ctr" eaLnBrk="1" hangingPunct="1">
              <a:defRPr/>
            </a:pPr>
            <a:endParaRPr lang="en-US" sz="2000" dirty="0">
              <a:effectLst>
                <a:outerShdw blurRad="38100" dist="38100" dir="2700000" algn="tl">
                  <a:srgbClr val="000000">
                    <a:alpha val="43137"/>
                  </a:srgbClr>
                </a:outerShdw>
              </a:effectLst>
              <a:latin typeface="Tahoma" charset="0"/>
              <a:cs typeface="Arial" charset="0"/>
            </a:endParaRPr>
          </a:p>
          <a:p>
            <a:pPr eaLnBrk="1" hangingPunct="1">
              <a:defRPr/>
            </a:pPr>
            <a:r>
              <a:rPr lang="en-US" sz="2000" dirty="0">
                <a:effectLst>
                  <a:outerShdw blurRad="38100" dist="38100" dir="2700000" algn="tl">
                    <a:srgbClr val="000000">
                      <a:alpha val="43137"/>
                    </a:srgbClr>
                  </a:outerShdw>
                </a:effectLst>
                <a:latin typeface="Tahoma" charset="0"/>
                <a:cs typeface="Arial" charset="0"/>
              </a:rPr>
              <a:t>English I		91 (A) = 6</a:t>
            </a:r>
          </a:p>
          <a:p>
            <a:pPr eaLnBrk="1" hangingPunct="1">
              <a:defRPr/>
            </a:pPr>
            <a:r>
              <a:rPr lang="en-US" sz="2000" dirty="0">
                <a:effectLst>
                  <a:outerShdw blurRad="38100" dist="38100" dir="2700000" algn="tl">
                    <a:srgbClr val="000000">
                      <a:alpha val="43137"/>
                    </a:srgbClr>
                  </a:outerShdw>
                </a:effectLst>
                <a:latin typeface="Tahoma" charset="0"/>
                <a:cs typeface="Arial" charset="0"/>
              </a:rPr>
              <a:t>Algebra I		80 (B) = 5</a:t>
            </a:r>
          </a:p>
          <a:p>
            <a:pPr eaLnBrk="1" hangingPunct="1">
              <a:defRPr/>
            </a:pPr>
            <a:r>
              <a:rPr lang="en-US" sz="2000" dirty="0">
                <a:effectLst>
                  <a:outerShdw blurRad="38100" dist="38100" dir="2700000" algn="tl">
                    <a:srgbClr val="000000">
                      <a:alpha val="43137"/>
                    </a:srgbClr>
                  </a:outerShdw>
                </a:effectLst>
                <a:latin typeface="Tahoma" charset="0"/>
                <a:cs typeface="Arial" charset="0"/>
              </a:rPr>
              <a:t>W. Geo K	            85 (B) = 6</a:t>
            </a:r>
          </a:p>
          <a:p>
            <a:pPr eaLnBrk="1" hangingPunct="1">
              <a:defRPr/>
            </a:pPr>
            <a:r>
              <a:rPr lang="en-US" sz="2000" dirty="0">
                <a:effectLst>
                  <a:outerShdw blurRad="38100" dist="38100" dir="2700000" algn="tl">
                    <a:srgbClr val="000000">
                      <a:alpha val="43137"/>
                    </a:srgbClr>
                  </a:outerShdw>
                </a:effectLst>
                <a:latin typeface="Tahoma" charset="0"/>
                <a:cs typeface="Arial" charset="0"/>
              </a:rPr>
              <a:t>Biology		            78 (C) = 4</a:t>
            </a:r>
          </a:p>
          <a:p>
            <a:pPr eaLnBrk="1" hangingPunct="1">
              <a:defRPr/>
            </a:pPr>
            <a:r>
              <a:rPr lang="en-US" sz="2000" dirty="0">
                <a:effectLst>
                  <a:outerShdw blurRad="38100" dist="38100" dir="2700000" algn="tl">
                    <a:srgbClr val="000000">
                      <a:alpha val="43137"/>
                    </a:srgbClr>
                  </a:outerShdw>
                </a:effectLst>
                <a:latin typeface="Tahoma" charset="0"/>
                <a:cs typeface="Arial" charset="0"/>
              </a:rPr>
              <a:t>Spanish I	            83 (B) = 5</a:t>
            </a:r>
          </a:p>
          <a:p>
            <a:pPr eaLnBrk="1" hangingPunct="1">
              <a:defRPr/>
            </a:pPr>
            <a:r>
              <a:rPr lang="en-US" sz="2000" dirty="0">
                <a:effectLst>
                  <a:outerShdw blurRad="38100" dist="38100" dir="2700000" algn="tl">
                    <a:srgbClr val="000000">
                      <a:alpha val="43137"/>
                    </a:srgbClr>
                  </a:outerShdw>
                </a:effectLst>
                <a:latin typeface="Tahoma" charset="0"/>
                <a:cs typeface="Arial" charset="0"/>
              </a:rPr>
              <a:t>PACE		            92 (A) = 6</a:t>
            </a:r>
          </a:p>
          <a:p>
            <a:pPr eaLnBrk="1" hangingPunct="1">
              <a:defRPr/>
            </a:pPr>
            <a:r>
              <a:rPr lang="en-US" sz="2000" dirty="0">
                <a:effectLst>
                  <a:outerShdw blurRad="38100" dist="38100" dir="2700000" algn="tl">
                    <a:srgbClr val="000000">
                      <a:alpha val="43137"/>
                    </a:srgbClr>
                  </a:outerShdw>
                </a:effectLst>
                <a:latin typeface="Tahoma" charset="0"/>
                <a:cs typeface="Arial" charset="0"/>
              </a:rPr>
              <a:t>PE / </a:t>
            </a:r>
            <a:r>
              <a:rPr lang="en-US" sz="2000" dirty="0" err="1">
                <a:effectLst>
                  <a:outerShdw blurRad="38100" dist="38100" dir="2700000" algn="tl">
                    <a:srgbClr val="000000">
                      <a:alpha val="43137"/>
                    </a:srgbClr>
                  </a:outerShdw>
                </a:effectLst>
                <a:latin typeface="Tahoma" charset="0"/>
                <a:cs typeface="Arial" charset="0"/>
              </a:rPr>
              <a:t>Ath</a:t>
            </a:r>
            <a:r>
              <a:rPr lang="en-US" sz="2000" dirty="0">
                <a:effectLst>
                  <a:outerShdw blurRad="38100" dist="38100" dir="2700000" algn="tl">
                    <a:srgbClr val="000000">
                      <a:alpha val="43137"/>
                    </a:srgbClr>
                  </a:outerShdw>
                </a:effectLst>
                <a:latin typeface="Tahoma" charset="0"/>
                <a:cs typeface="Arial" charset="0"/>
              </a:rPr>
              <a:t>.		100(A)= </a:t>
            </a:r>
            <a:r>
              <a:rPr lang="en-US" sz="2000" u="sng" dirty="0">
                <a:effectLst>
                  <a:outerShdw blurRad="38100" dist="38100" dir="2700000" algn="tl">
                    <a:srgbClr val="000000">
                      <a:alpha val="43137"/>
                    </a:srgbClr>
                  </a:outerShdw>
                </a:effectLst>
                <a:latin typeface="Tahoma" charset="0"/>
                <a:cs typeface="Arial" charset="0"/>
              </a:rPr>
              <a:t>6 </a:t>
            </a:r>
          </a:p>
          <a:p>
            <a:pPr eaLnBrk="1" hangingPunct="1">
              <a:defRPr/>
            </a:pPr>
            <a:r>
              <a:rPr lang="en-US" sz="2000" dirty="0">
                <a:effectLst>
                  <a:outerShdw blurRad="38100" dist="38100" dir="2700000" algn="tl">
                    <a:srgbClr val="000000">
                      <a:alpha val="43137"/>
                    </a:srgbClr>
                  </a:outerShdw>
                </a:effectLst>
                <a:latin typeface="Tahoma" charset="0"/>
                <a:cs typeface="Arial" charset="0"/>
              </a:rPr>
              <a:t>			            38  </a:t>
            </a:r>
          </a:p>
          <a:p>
            <a:pPr eaLnBrk="1" hangingPunct="1">
              <a:defRPr/>
            </a:pPr>
            <a:r>
              <a:rPr lang="en-US" sz="2000" dirty="0">
                <a:effectLst>
                  <a:outerShdw blurRad="38100" dist="38100" dir="2700000" algn="tl">
                    <a:srgbClr val="000000">
                      <a:alpha val="43137"/>
                    </a:srgbClr>
                  </a:outerShdw>
                </a:effectLst>
                <a:latin typeface="Tahoma" charset="0"/>
                <a:cs typeface="Arial" charset="0"/>
              </a:rPr>
              <a:t>                38 ÷ 7 = </a:t>
            </a:r>
            <a:r>
              <a:rPr lang="en-US" sz="2000" b="1" dirty="0">
                <a:effectLst>
                  <a:outerShdw blurRad="38100" dist="38100" dir="2700000" algn="tl">
                    <a:srgbClr val="000000">
                      <a:alpha val="43137"/>
                    </a:srgbClr>
                  </a:outerShdw>
                </a:effectLst>
                <a:latin typeface="Tahoma" charset="0"/>
                <a:cs typeface="Arial" charset="0"/>
              </a:rPr>
              <a:t>5.42857 GPA</a:t>
            </a:r>
          </a:p>
        </p:txBody>
      </p:sp>
    </p:spTree>
    <p:extLst>
      <p:ext uri="{BB962C8B-B14F-4D97-AF65-F5344CB8AC3E}">
        <p14:creationId xmlns:p14="http://schemas.microsoft.com/office/powerpoint/2010/main" val="190508685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34975" y="973138"/>
            <a:ext cx="8229600" cy="1143000"/>
          </a:xfrm>
        </p:spPr>
        <p:txBody>
          <a:bodyPr/>
          <a:lstStyle/>
          <a:p>
            <a:r>
              <a:rPr lang="en-US" altLang="en-US" smtClean="0"/>
              <a:t/>
            </a:r>
            <a:br>
              <a:rPr lang="en-US" altLang="en-US" smtClean="0"/>
            </a:br>
            <a:endParaRPr lang="en-US" altLang="en-US" smtClean="0"/>
          </a:p>
        </p:txBody>
      </p:sp>
      <p:sp>
        <p:nvSpPr>
          <p:cNvPr id="3" name="Content Placeholder 2"/>
          <p:cNvSpPr>
            <a:spLocks noGrp="1"/>
          </p:cNvSpPr>
          <p:nvPr>
            <p:ph idx="1"/>
          </p:nvPr>
        </p:nvSpPr>
        <p:spPr>
          <a:xfrm>
            <a:off x="228600" y="2409536"/>
            <a:ext cx="8458200" cy="4389438"/>
          </a:xfrm>
        </p:spPr>
        <p:txBody>
          <a:bodyPr>
            <a:noAutofit/>
          </a:bodyPr>
          <a:lstStyle/>
          <a:p>
            <a:pPr lvl="1" eaLnBrk="1" hangingPunct="1">
              <a:defRPr/>
            </a:pPr>
            <a:r>
              <a:rPr lang="en-US" sz="2000" dirty="0" smtClean="0"/>
              <a:t>1</a:t>
            </a:r>
            <a:r>
              <a:rPr lang="en-US" sz="2000" baseline="30000" dirty="0" smtClean="0"/>
              <a:t>st</a:t>
            </a:r>
            <a:r>
              <a:rPr lang="en-US" sz="2000" dirty="0" smtClean="0"/>
              <a:t> Grading Period – added 3 times</a:t>
            </a:r>
          </a:p>
          <a:p>
            <a:pPr lvl="1" eaLnBrk="1" hangingPunct="1">
              <a:defRPr/>
            </a:pPr>
            <a:r>
              <a:rPr lang="en-US" sz="2000" dirty="0" smtClean="0"/>
              <a:t>2</a:t>
            </a:r>
            <a:r>
              <a:rPr lang="en-US" sz="2000" baseline="30000" dirty="0" smtClean="0"/>
              <a:t>nd</a:t>
            </a:r>
            <a:r>
              <a:rPr lang="en-US" sz="2000" dirty="0" smtClean="0"/>
              <a:t> Grading Period – added 3 times</a:t>
            </a:r>
          </a:p>
          <a:p>
            <a:pPr lvl="1" eaLnBrk="1" hangingPunct="1">
              <a:defRPr/>
            </a:pPr>
            <a:r>
              <a:rPr lang="en-US" sz="2000" dirty="0" smtClean="0"/>
              <a:t>Semester </a:t>
            </a:r>
            <a:r>
              <a:rPr lang="en-US" sz="2000" dirty="0"/>
              <a:t>Exam - counts as 1/7 of the semester grade</a:t>
            </a:r>
            <a:r>
              <a:rPr lang="en-US" sz="2000" dirty="0" smtClean="0"/>
              <a:t>*</a:t>
            </a:r>
          </a:p>
          <a:p>
            <a:pPr lvl="2">
              <a:defRPr/>
            </a:pPr>
            <a:r>
              <a:rPr lang="en-US" sz="1800" dirty="0"/>
              <a:t>Unless you are exempted from the semester </a:t>
            </a:r>
            <a:r>
              <a:rPr lang="en-US" sz="1800" dirty="0" smtClean="0"/>
              <a:t>exam</a:t>
            </a:r>
            <a:endParaRPr lang="en-US" sz="1800" dirty="0"/>
          </a:p>
          <a:p>
            <a:pPr marL="393700" lvl="1" indent="0" eaLnBrk="1" hangingPunct="1">
              <a:buFont typeface="Wingdings 2" panose="05020102010507070707" pitchFamily="18" charset="2"/>
              <a:buNone/>
              <a:defRPr/>
            </a:pPr>
            <a:r>
              <a:rPr lang="en-US" sz="2000" dirty="0" smtClean="0"/>
              <a:t>	EX: GP 1 = 85</a:t>
            </a:r>
          </a:p>
          <a:p>
            <a:pPr marL="393700" lvl="1" indent="0" eaLnBrk="1" hangingPunct="1">
              <a:buFont typeface="Wingdings 2" panose="05020102010507070707" pitchFamily="18" charset="2"/>
              <a:buNone/>
              <a:defRPr/>
            </a:pPr>
            <a:r>
              <a:rPr lang="en-US" sz="2000" dirty="0"/>
              <a:t> </a:t>
            </a:r>
            <a:r>
              <a:rPr lang="en-US" sz="2000" dirty="0" smtClean="0"/>
              <a:t>     	GP 2 = 90</a:t>
            </a:r>
          </a:p>
          <a:p>
            <a:pPr marL="393700" lvl="1" indent="0" eaLnBrk="1" hangingPunct="1">
              <a:buFont typeface="Wingdings 2" panose="05020102010507070707" pitchFamily="18" charset="2"/>
              <a:buNone/>
              <a:defRPr/>
            </a:pPr>
            <a:r>
              <a:rPr lang="en-US" sz="2000" dirty="0" smtClean="0"/>
              <a:t>	</a:t>
            </a:r>
            <a:r>
              <a:rPr lang="en-US" sz="2000" dirty="0"/>
              <a:t>	</a:t>
            </a:r>
            <a:r>
              <a:rPr lang="en-US" sz="2000" dirty="0" smtClean="0"/>
              <a:t>Sem. Ex = 82</a:t>
            </a:r>
          </a:p>
          <a:p>
            <a:pPr marL="457200" lvl="1" indent="0" eaLnBrk="1" hangingPunct="1">
              <a:buNone/>
              <a:defRPr/>
            </a:pPr>
            <a:r>
              <a:rPr lang="en-US" sz="2000" u="sng" dirty="0" smtClean="0"/>
              <a:t>3(85) + 3(90) + 82 = 607/</a:t>
            </a:r>
            <a:r>
              <a:rPr lang="en-US" sz="2000" dirty="0" smtClean="0"/>
              <a:t> 7 =86.7=87</a:t>
            </a:r>
          </a:p>
          <a:p>
            <a:pPr marL="393700" lvl="1" indent="0" eaLnBrk="1" hangingPunct="1">
              <a:buFont typeface="Wingdings 2" panose="05020102010507070707" pitchFamily="18" charset="2"/>
              <a:buNone/>
              <a:defRPr/>
            </a:pPr>
            <a:endParaRPr lang="en-US" sz="2000" b="1" i="1" dirty="0" smtClean="0"/>
          </a:p>
          <a:p>
            <a:pPr marL="393700" lvl="1" indent="0" eaLnBrk="1" hangingPunct="1">
              <a:buFont typeface="Wingdings 2" panose="05020102010507070707" pitchFamily="18" charset="2"/>
              <a:buNone/>
              <a:defRPr/>
            </a:pPr>
            <a:r>
              <a:rPr lang="en-US" sz="2000" b="1" i="1" dirty="0" smtClean="0"/>
              <a:t>Grading Periods will begin in 2017-18</a:t>
            </a:r>
            <a:endParaRPr lang="en-US" sz="2000" b="1" i="1" dirty="0"/>
          </a:p>
        </p:txBody>
      </p:sp>
      <p:sp>
        <p:nvSpPr>
          <p:cNvPr id="4" name="Rectangle 2"/>
          <p:cNvSpPr txBox="1">
            <a:spLocks noChangeArrowheads="1"/>
          </p:cNvSpPr>
          <p:nvPr/>
        </p:nvSpPr>
        <p:spPr bwMode="auto">
          <a:xfrm>
            <a:off x="228600" y="-6927"/>
            <a:ext cx="9601200"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eaLnBrk="1" hangingPunct="1">
              <a:defRPr/>
            </a:pPr>
            <a:r>
              <a:rPr lang="en-US" sz="3600" b="1" dirty="0" smtClean="0">
                <a:solidFill>
                  <a:srgbClr val="FF6600"/>
                </a:solidFill>
              </a:rPr>
              <a:t>How is a Semester Average Calculated?</a:t>
            </a:r>
          </a:p>
        </p:txBody>
      </p:sp>
    </p:spTree>
    <p:extLst>
      <p:ext uri="{BB962C8B-B14F-4D97-AF65-F5344CB8AC3E}">
        <p14:creationId xmlns:p14="http://schemas.microsoft.com/office/powerpoint/2010/main" val="372709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2427</TotalTime>
  <Words>2097</Words>
  <Application>Microsoft Office PowerPoint</Application>
  <PresentationFormat>On-screen Show (4:3)</PresentationFormat>
  <Paragraphs>420</Paragraphs>
  <Slides>31</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Bookman</vt:lpstr>
      <vt:lpstr>Calibri</vt:lpstr>
      <vt:lpstr>Century Gothic</vt:lpstr>
      <vt:lpstr>Courier New</vt:lpstr>
      <vt:lpstr>Tahoma</vt:lpstr>
      <vt:lpstr>Trebuchet MS</vt:lpstr>
      <vt:lpstr>Wingdings</vt:lpstr>
      <vt:lpstr>Wingdings 2</vt:lpstr>
      <vt:lpstr>Quotable</vt:lpstr>
      <vt:lpstr>8th to 9th Registration 2017</vt:lpstr>
      <vt:lpstr>What you need today!!</vt:lpstr>
      <vt:lpstr>Important High School Terms</vt:lpstr>
      <vt:lpstr>Top 10% Admissions</vt:lpstr>
      <vt:lpstr>Grade Points</vt:lpstr>
      <vt:lpstr>How to Calculate GPA</vt:lpstr>
      <vt:lpstr>Grade Averaging</vt:lpstr>
      <vt:lpstr>What does an “F” do to my GPA?</vt:lpstr>
      <vt:lpstr> </vt:lpstr>
      <vt:lpstr>High School Course Levels</vt:lpstr>
      <vt:lpstr>Advanced Classes</vt:lpstr>
      <vt:lpstr>Notes regarding  K and AP classes</vt:lpstr>
      <vt:lpstr>Credit from Middle School Classes</vt:lpstr>
      <vt:lpstr>EOC Tests Required for Graduation</vt:lpstr>
      <vt:lpstr>Endorsements</vt:lpstr>
      <vt:lpstr>Graduation Requirements</vt:lpstr>
      <vt:lpstr>Required Course for Graduation</vt:lpstr>
      <vt:lpstr>A typical 9th grade schedule…</vt:lpstr>
      <vt:lpstr>Athletics vs. P.E.</vt:lpstr>
      <vt:lpstr>What’s in the Course Offerings and Description Book?</vt:lpstr>
      <vt:lpstr>Promotion to 10th Grade</vt:lpstr>
      <vt:lpstr>Review and Finalize Your 9th Grade Course Selections</vt:lpstr>
      <vt:lpstr>Alternate Courses for 9th Grade ***You must choose 3</vt:lpstr>
      <vt:lpstr>Changes to be aware of:</vt:lpstr>
      <vt:lpstr>PowerPoint Presentation</vt:lpstr>
      <vt:lpstr>When choosing courses</vt:lpstr>
      <vt:lpstr>August 2017 No Schedule Changes</vt:lpstr>
      <vt:lpstr>Finish Strong</vt:lpstr>
      <vt:lpstr>Credit Check – Pop Quiz</vt:lpstr>
      <vt:lpstr>Looking Ahead…</vt:lpstr>
      <vt:lpstr>In Closing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dc:creator>
  <cp:lastModifiedBy>AMBER HURST</cp:lastModifiedBy>
  <cp:revision>140</cp:revision>
  <cp:lastPrinted>2017-02-28T21:21:26Z</cp:lastPrinted>
  <dcterms:created xsi:type="dcterms:W3CDTF">2014-06-03T13:16:12Z</dcterms:created>
  <dcterms:modified xsi:type="dcterms:W3CDTF">2017-03-01T16:24:30Z</dcterms:modified>
</cp:coreProperties>
</file>